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68" r:id="rId4"/>
    <p:sldId id="269" r:id="rId5"/>
    <p:sldId id="270" r:id="rId6"/>
    <p:sldId id="271" r:id="rId7"/>
    <p:sldId id="273" r:id="rId8"/>
    <p:sldId id="258" r:id="rId9"/>
    <p:sldId id="259" r:id="rId10"/>
    <p:sldId id="260" r:id="rId11"/>
    <p:sldId id="261" r:id="rId12"/>
    <p:sldId id="262" r:id="rId13"/>
    <p:sldId id="263" r:id="rId14"/>
  </p:sldIdLst>
  <p:sldSz cx="9144000" cy="5143500" type="screen16x9"/>
  <p:notesSz cx="6858000" cy="9144000"/>
  <p:embeddedFontLst>
    <p:embeddedFont>
      <p:font typeface="Economica" charset="0"/>
      <p:regular r:id="rId16"/>
      <p:bold r:id="rId17"/>
      <p:italic r:id="rId18"/>
      <p:boldItalic r:id="rId19"/>
    </p:embeddedFont>
    <p:embeddedFont>
      <p:font typeface="Open Sans" charset="0"/>
      <p:regular r:id="rId20"/>
      <p:bold r:id="rId21"/>
      <p:italic r:id="rId22"/>
      <p:boldItalic r:id="rId23"/>
    </p:embeddedFont>
    <p:embeddedFont>
      <p:font typeface="Century Gothic" pitchFamily="34" charset="0"/>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522" y="-234"/>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4012" y="756700"/>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1" name="Shape 11"/>
          <p:cNvSpPr/>
          <p:nvPr/>
        </p:nvSpPr>
        <p:spPr>
          <a:xfrm rot="10800000">
            <a:off x="5318350" y="32667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2" name="Shape 12"/>
          <p:cNvSpPr txBox="1">
            <a:spLocks noGrp="1"/>
          </p:cNvSpPr>
          <p:nvPr>
            <p:ph type="ctrTitle"/>
          </p:nvPr>
        </p:nvSpPr>
        <p:spPr>
          <a:xfrm>
            <a:off x="3044700" y="1444255"/>
            <a:ext cx="3054600" cy="1537199"/>
          </a:xfrm>
          <a:prstGeom prst="rect">
            <a:avLst/>
          </a:prstGeom>
        </p:spPr>
        <p:txBody>
          <a:bodyPr lIns="91425" tIns="91425" rIns="91425" bIns="91425" anchor="b"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3" name="Shape 13"/>
          <p:cNvSpPr txBox="1">
            <a:spLocks noGrp="1"/>
          </p:cNvSpPr>
          <p:nvPr>
            <p:ph type="subTitle" idx="1"/>
          </p:nvPr>
        </p:nvSpPr>
        <p:spPr>
          <a:xfrm>
            <a:off x="3044700" y="3116580"/>
            <a:ext cx="3054600" cy="7014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a:endParaRPr/>
          </a:p>
        </p:txBody>
      </p:sp>
      <p:sp>
        <p:nvSpPr>
          <p:cNvPr id="14" name="Shape 1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3" name="Shape 53"/>
          <p:cNvSpPr txBox="1">
            <a:spLocks noGrp="1"/>
          </p:cNvSpPr>
          <p:nvPr>
            <p:ph type="title"/>
          </p:nvPr>
        </p:nvSpPr>
        <p:spPr>
          <a:xfrm>
            <a:off x="311700" y="957125"/>
            <a:ext cx="8520600" cy="2128800"/>
          </a:xfrm>
          <a:prstGeom prst="rect">
            <a:avLst/>
          </a:prstGeom>
        </p:spPr>
        <p:txBody>
          <a:bodyPr lIns="91425" tIns="91425" rIns="91425" bIns="91425" anchor="ctr" anchorCtr="0"/>
          <a:lstStyle>
            <a:lvl1pPr lvl="0" algn="ctr">
              <a:spcBef>
                <a:spcPts val="0"/>
              </a:spcBef>
              <a:buClr>
                <a:schemeClr val="lt2"/>
              </a:buClr>
              <a:buSzPct val="100000"/>
              <a:defRPr sz="16000">
                <a:solidFill>
                  <a:schemeClr val="lt2"/>
                </a:solidFill>
              </a:defRPr>
            </a:lvl1pPr>
            <a:lvl2pPr lvl="1" algn="ctr">
              <a:spcBef>
                <a:spcPts val="0"/>
              </a:spcBef>
              <a:buClr>
                <a:schemeClr val="lt2"/>
              </a:buClr>
              <a:buSzPct val="100000"/>
              <a:defRPr sz="16000">
                <a:solidFill>
                  <a:schemeClr val="lt2"/>
                </a:solidFill>
              </a:defRPr>
            </a:lvl2pPr>
            <a:lvl3pPr lvl="2" algn="ctr">
              <a:spcBef>
                <a:spcPts val="0"/>
              </a:spcBef>
              <a:buClr>
                <a:schemeClr val="lt2"/>
              </a:buClr>
              <a:buSzPct val="100000"/>
              <a:defRPr sz="16000">
                <a:solidFill>
                  <a:schemeClr val="lt2"/>
                </a:solidFill>
              </a:defRPr>
            </a:lvl3pPr>
            <a:lvl4pPr lvl="3" algn="ctr">
              <a:spcBef>
                <a:spcPts val="0"/>
              </a:spcBef>
              <a:buClr>
                <a:schemeClr val="lt2"/>
              </a:buClr>
              <a:buSzPct val="100000"/>
              <a:defRPr sz="16000">
                <a:solidFill>
                  <a:schemeClr val="lt2"/>
                </a:solidFill>
              </a:defRPr>
            </a:lvl4pPr>
            <a:lvl5pPr lvl="4" algn="ctr">
              <a:spcBef>
                <a:spcPts val="0"/>
              </a:spcBef>
              <a:buClr>
                <a:schemeClr val="lt2"/>
              </a:buClr>
              <a:buSzPct val="100000"/>
              <a:defRPr sz="16000">
                <a:solidFill>
                  <a:schemeClr val="lt2"/>
                </a:solidFill>
              </a:defRPr>
            </a:lvl5pPr>
            <a:lvl6pPr lvl="5" algn="ctr">
              <a:spcBef>
                <a:spcPts val="0"/>
              </a:spcBef>
              <a:buClr>
                <a:schemeClr val="lt2"/>
              </a:buClr>
              <a:buSzPct val="100000"/>
              <a:defRPr sz="16000">
                <a:solidFill>
                  <a:schemeClr val="lt2"/>
                </a:solidFill>
              </a:defRPr>
            </a:lvl6pPr>
            <a:lvl7pPr lvl="6" algn="ctr">
              <a:spcBef>
                <a:spcPts val="0"/>
              </a:spcBef>
              <a:buClr>
                <a:schemeClr val="lt2"/>
              </a:buClr>
              <a:buSzPct val="100000"/>
              <a:defRPr sz="16000">
                <a:solidFill>
                  <a:schemeClr val="lt2"/>
                </a:solidFill>
              </a:defRPr>
            </a:lvl7pPr>
            <a:lvl8pPr lvl="7" algn="ctr">
              <a:spcBef>
                <a:spcPts val="0"/>
              </a:spcBef>
              <a:buClr>
                <a:schemeClr val="lt2"/>
              </a:buClr>
              <a:buSzPct val="100000"/>
              <a:defRPr sz="16000">
                <a:solidFill>
                  <a:schemeClr val="lt2"/>
                </a:solidFill>
              </a:defRPr>
            </a:lvl8pPr>
            <a:lvl9pPr lvl="8" algn="ctr">
              <a:spcBef>
                <a:spcPts val="0"/>
              </a:spcBef>
              <a:buClr>
                <a:schemeClr val="lt2"/>
              </a:buClr>
              <a:buSzPct val="100000"/>
              <a:defRPr sz="16000">
                <a:solidFill>
                  <a:schemeClr val="lt2"/>
                </a:solidFill>
              </a:defRPr>
            </a:lvl9pPr>
          </a:lstStyle>
          <a:p>
            <a:endParaRPr/>
          </a:p>
        </p:txBody>
      </p:sp>
      <p:sp>
        <p:nvSpPr>
          <p:cNvPr id="54" name="Shape 54"/>
          <p:cNvSpPr txBox="1">
            <a:spLocks noGrp="1"/>
          </p:cNvSpPr>
          <p:nvPr>
            <p:ph type="body" idx="1"/>
          </p:nvPr>
        </p:nvSpPr>
        <p:spPr>
          <a:xfrm>
            <a:off x="311700" y="316200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flipH="1">
            <a:off x="7595937" y="4602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7" name="Shape 17"/>
          <p:cNvSpPr/>
          <p:nvPr/>
        </p:nvSpPr>
        <p:spPr>
          <a:xfrm rot="10800000" flipH="1">
            <a:off x="466425" y="35583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lt2"/>
            </a:solidFill>
            <a:prstDash val="solid"/>
            <a:miter/>
            <a:headEnd type="none" w="med" len="med"/>
            <a:tailEnd type="none" w="med" len="med"/>
          </a:ln>
        </p:spPr>
      </p:sp>
      <p:sp>
        <p:nvSpPr>
          <p:cNvPr id="18" name="Shape 18"/>
          <p:cNvSpPr txBox="1">
            <a:spLocks noGrp="1"/>
          </p:cNvSpPr>
          <p:nvPr>
            <p:ph type="title"/>
          </p:nvPr>
        </p:nvSpPr>
        <p:spPr>
          <a:xfrm>
            <a:off x="773700" y="1806450"/>
            <a:ext cx="7596600" cy="15306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22" name="Shape 22"/>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11700" y="1225225"/>
            <a:ext cx="8520600" cy="3354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225225"/>
            <a:ext cx="3999900" cy="33540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15925"/>
            <a:ext cx="8520600" cy="8313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5" name="Shape 35"/>
          <p:cNvSpPr txBox="1">
            <a:spLocks noGrp="1"/>
          </p:cNvSpPr>
          <p:nvPr>
            <p:ph type="body" idx="1"/>
          </p:nvPr>
        </p:nvSpPr>
        <p:spPr>
          <a:xfrm>
            <a:off x="311700" y="1399399"/>
            <a:ext cx="2808000" cy="27849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6" name="Shape 3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490250" y="450150"/>
            <a:ext cx="5878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4" name="Shape 44"/>
          <p:cNvSpPr txBox="1">
            <a:spLocks noGrp="1"/>
          </p:cNvSpPr>
          <p:nvPr>
            <p:ph type="title"/>
          </p:nvPr>
        </p:nvSpPr>
        <p:spPr>
          <a:xfrm>
            <a:off x="265500" y="929275"/>
            <a:ext cx="4045200" cy="1786200"/>
          </a:xfrm>
          <a:prstGeom prst="rect">
            <a:avLst/>
          </a:prstGeom>
        </p:spPr>
        <p:txBody>
          <a:bodyPr lIns="91425" tIns="91425" rIns="91425" bIns="91425" anchor="b" anchorCtr="0"/>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a:endParaRPr/>
          </a:p>
        </p:txBody>
      </p:sp>
      <p:sp>
        <p:nvSpPr>
          <p:cNvPr id="45" name="Shape 45"/>
          <p:cNvSpPr txBox="1">
            <a:spLocks noGrp="1"/>
          </p:cNvSpPr>
          <p:nvPr>
            <p:ph type="subTitle" idx="1"/>
          </p:nvPr>
        </p:nvSpPr>
        <p:spPr>
          <a:xfrm>
            <a:off x="265500" y="2769000"/>
            <a:ext cx="4045200" cy="1574100"/>
          </a:xfrm>
          <a:prstGeom prst="rect">
            <a:avLst/>
          </a:prstGeom>
        </p:spPr>
        <p:txBody>
          <a:bodyPr lIns="91425" tIns="91425" rIns="91425" bIns="91425" anchor="t" anchorCtr="0"/>
          <a:lstStyle>
            <a:lvl1pPr lv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a:endParaRPr/>
          </a:p>
        </p:txBody>
      </p:sp>
      <p:sp>
        <p:nvSpPr>
          <p:cNvPr id="46" name="Shape 46"/>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solidFill>
                  <a:schemeClr val="lt1"/>
                </a:solidFill>
              </a:rPr>
              <a:pPr lvl="0">
                <a:spcBef>
                  <a:spcPts val="0"/>
                </a:spcBef>
                <a:buNone/>
              </a:pPr>
              <a:t>‹Nº›</a:t>
            </a:fld>
            <a:endParaRPr lang="es">
              <a:solidFill>
                <a:schemeClr val="lt1"/>
              </a:solidFill>
            </a:endParaRP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9500" y="42189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a:endParaRPr/>
          </a:p>
        </p:txBody>
      </p:sp>
      <p:sp>
        <p:nvSpPr>
          <p:cNvPr id="50" name="Shape 5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s"/>
              <a:pPr lvl="0">
                <a:spcBef>
                  <a:spcPts val="0"/>
                </a:spcBef>
                <a:buNone/>
              </a:pPr>
              <a:t>‹Nº›</a:t>
            </a:fld>
            <a:endParaRPr lang="e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15925"/>
            <a:ext cx="8520600" cy="831300"/>
          </a:xfrm>
          <a:prstGeom prst="rect">
            <a:avLst/>
          </a:prstGeom>
          <a:noFill/>
          <a:ln>
            <a:noFill/>
          </a:ln>
        </p:spPr>
        <p:txBody>
          <a:bodyPr lIns="91425" tIns="91425" rIns="91425" bIns="91425" anchor="b" anchorCtr="0"/>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a:endParaRPr/>
          </a:p>
        </p:txBody>
      </p:sp>
      <p:sp>
        <p:nvSpPr>
          <p:cNvPr id="7" name="Shape 7"/>
          <p:cNvSpPr txBox="1">
            <a:spLocks noGrp="1"/>
          </p:cNvSpPr>
          <p:nvPr>
            <p:ph type="body" idx="1"/>
          </p:nvPr>
        </p:nvSpPr>
        <p:spPr>
          <a:xfrm>
            <a:off x="311700" y="1225225"/>
            <a:ext cx="8520600" cy="33540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s" sz="1000">
                <a:solidFill>
                  <a:schemeClr val="dk1"/>
                </a:solidFill>
                <a:latin typeface="Economica"/>
                <a:ea typeface="Economica"/>
                <a:cs typeface="Economica"/>
                <a:sym typeface="Economica"/>
              </a:rPr>
              <a:pPr lvl="0" algn="r">
                <a:spcBef>
                  <a:spcPts val="0"/>
                </a:spcBef>
                <a:buNone/>
              </a:pPr>
              <a:t>‹Nº›</a:t>
            </a:fld>
            <a:endParaRPr lang="es" sz="1000">
              <a:solidFill>
                <a:schemeClr val="dk1"/>
              </a:solidFill>
              <a:latin typeface="Economica"/>
              <a:ea typeface="Economica"/>
              <a:cs typeface="Economica"/>
              <a:sym typeface="Economic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es/url?sa=i&amp;rct=j&amp;q=&amp;esrc=s&amp;source=images&amp;cd=&amp;cad=rja&amp;uact=8&amp;ved=0ahUKEwjr9Yv0rPTMAhVGOhQKHYv6D7sQjRwIBw&amp;url=http%3A%2F%2Fwww.keyword-suggestions.com%2Fam9oYW4gYXVndXN0IGJyaW5lbGw%2F&amp;psig=AFQjCNG4ROnoMqbh5jUqTLiKuk68SxdfGg&amp;ust=146423562295799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es/url?sa=i&amp;rct=j&amp;q=&amp;esrc=s&amp;source=images&amp;cd=&amp;cad=rja&amp;uact=8&amp;ved=0ahUKEwiQreOYrvTMAhUD6xQKHXDMAL8QjRwIBw&amp;url=http%3A%2F%2Fwww.ebah.com.br%2Fcontent%2FABAAAfAXIAE%2Fcontrole-qualidade-metalurgia%3Fpart%3D2&amp;psig=AFQjCNGJXmLAMw64eAN-zuHA7p-meZSqfw&amp;ust=1464235969171114"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es/url?sa=i&amp;rct=j&amp;q=&amp;esrc=s&amp;source=images&amp;cd=&amp;cad=rja&amp;uact=8&amp;ved=0ahUKEwjdudOytPTMAhVDrRQKHQwvAUUQjRwIBw&amp;url=http%3A%2F%2Fwww.directindustry.es%2Fprod%2Fernst%2Fproduct-108457-1105201.html&amp;psig=AFQjCNHRmkjeBRG5CNbnYUZxe87OGZT4AQ&amp;ust=1464237632025335"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044700" y="1444255"/>
            <a:ext cx="3054600" cy="1537199"/>
          </a:xfrm>
          <a:prstGeom prst="rect">
            <a:avLst/>
          </a:prstGeom>
        </p:spPr>
        <p:txBody>
          <a:bodyPr lIns="91425" tIns="91425" rIns="91425" bIns="91425" anchor="b" anchorCtr="0">
            <a:noAutofit/>
          </a:bodyPr>
          <a:lstStyle/>
          <a:p>
            <a:pPr lvl="0">
              <a:spcBef>
                <a:spcPts val="0"/>
              </a:spcBef>
              <a:buNone/>
            </a:pPr>
            <a:r>
              <a:rPr lang="es"/>
              <a:t>ENSAYOS DESTRUCTIVOS</a:t>
            </a:r>
          </a:p>
        </p:txBody>
      </p:sp>
      <p:sp>
        <p:nvSpPr>
          <p:cNvPr id="63" name="Shape 63"/>
          <p:cNvSpPr txBox="1">
            <a:spLocks noGrp="1"/>
          </p:cNvSpPr>
          <p:nvPr>
            <p:ph type="subTitle" idx="1"/>
          </p:nvPr>
        </p:nvSpPr>
        <p:spPr>
          <a:xfrm>
            <a:off x="3044700" y="3116580"/>
            <a:ext cx="3054600" cy="701400"/>
          </a:xfrm>
          <a:prstGeom prst="rect">
            <a:avLst/>
          </a:prstGeom>
        </p:spPr>
        <p:txBody>
          <a:bodyPr lIns="91425" tIns="91425" rIns="91425" bIns="91425" anchor="t" anchorCtr="0">
            <a:noAutofit/>
          </a:bodyPr>
          <a:lstStyle/>
          <a:p>
            <a:pPr lvl="0">
              <a:spcBef>
                <a:spcPts val="0"/>
              </a:spcBef>
              <a:buNone/>
            </a:pPr>
            <a:r>
              <a:rPr lang="es" dirty="0" smtClean="0"/>
              <a:t>ENSAYOS </a:t>
            </a:r>
            <a:r>
              <a:rPr lang="es" dirty="0"/>
              <a:t>DE </a:t>
            </a:r>
            <a:r>
              <a:rPr lang="es" dirty="0" smtClean="0"/>
              <a:t>DUREZA</a:t>
            </a:r>
            <a:r>
              <a:rPr lang="es" dirty="0" smtClean="0"/>
              <a:t> </a:t>
            </a:r>
            <a:endParaRPr lang="es" dirty="0" smtClean="0"/>
          </a:p>
          <a:p>
            <a:pPr lvl="0">
              <a:spcBef>
                <a:spcPts val="0"/>
              </a:spcBef>
              <a:buNone/>
            </a:pPr>
            <a:endParaRPr lang="es" b="1" dirty="0"/>
          </a:p>
        </p:txBody>
      </p:sp>
    </p:spTree>
  </p:cSld>
  <p:clrMapOvr>
    <a:masterClrMapping/>
  </p:clrMapOvr>
  <p:transition spd="slow"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pic>
        <p:nvPicPr>
          <p:cNvPr id="13313" name="Picture 1"/>
          <p:cNvPicPr>
            <a:picLocks noChangeAspect="1" noChangeArrowheads="1"/>
          </p:cNvPicPr>
          <p:nvPr/>
        </p:nvPicPr>
        <p:blipFill>
          <a:blip r:embed="rId3"/>
          <a:srcRect/>
          <a:stretch>
            <a:fillRect/>
          </a:stretch>
        </p:blipFill>
        <p:spPr bwMode="auto">
          <a:xfrm>
            <a:off x="6228184" y="699542"/>
            <a:ext cx="2376264" cy="2945370"/>
          </a:xfrm>
          <a:prstGeom prst="rect">
            <a:avLst/>
          </a:prstGeom>
          <a:noFill/>
          <a:ln w="9525">
            <a:noFill/>
            <a:miter lim="800000"/>
            <a:headEnd/>
            <a:tailEnd/>
          </a:ln>
        </p:spPr>
      </p:pic>
      <p:sp>
        <p:nvSpPr>
          <p:cNvPr id="8" name="7 Rectángulo"/>
          <p:cNvSpPr/>
          <p:nvPr/>
        </p:nvSpPr>
        <p:spPr>
          <a:xfrm>
            <a:off x="323528" y="1986975"/>
            <a:ext cx="5040560" cy="1200329"/>
          </a:xfrm>
          <a:prstGeom prst="rect">
            <a:avLst/>
          </a:prstGeom>
        </p:spPr>
        <p:txBody>
          <a:bodyPr wrap="square">
            <a:spAutoFit/>
          </a:bodyPr>
          <a:lstStyle/>
          <a:p>
            <a:pPr algn="just"/>
            <a:r>
              <a:rPr lang="es-ES" sz="1800" dirty="0" smtClean="0">
                <a:latin typeface="Century Gothic" pitchFamily="34" charset="0"/>
              </a:rPr>
              <a:t>Emplea como penetrador un diamante tallado con forma de </a:t>
            </a:r>
            <a:r>
              <a:rPr lang="es-ES" sz="1800" b="1" dirty="0" smtClean="0">
                <a:latin typeface="Century Gothic" pitchFamily="34" charset="0"/>
              </a:rPr>
              <a:t>pirámide </a:t>
            </a:r>
            <a:r>
              <a:rPr lang="es-ES" sz="1800" dirty="0" smtClean="0">
                <a:latin typeface="Century Gothic" pitchFamily="34" charset="0"/>
              </a:rPr>
              <a:t>cuadrangular cuyo ángulo entre caras es de 136º</a:t>
            </a:r>
            <a:endParaRPr lang="es-ES" sz="1800" b="1" dirty="0">
              <a:latin typeface="Century Gothic"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plus(in)">
                                      <p:cBhvr>
                                        <p:cTn id="7"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7" name="6 Rectángulo"/>
          <p:cNvSpPr/>
          <p:nvPr/>
        </p:nvSpPr>
        <p:spPr>
          <a:xfrm>
            <a:off x="179512" y="915566"/>
            <a:ext cx="8712968" cy="2862322"/>
          </a:xfrm>
          <a:prstGeom prst="rect">
            <a:avLst/>
          </a:prstGeom>
        </p:spPr>
        <p:txBody>
          <a:bodyPr wrap="square">
            <a:spAutoFit/>
          </a:bodyPr>
          <a:lstStyle/>
          <a:p>
            <a:pPr algn="just"/>
            <a:r>
              <a:rPr lang="es-ES" sz="1800" dirty="0" smtClean="0">
                <a:latin typeface="Century Gothic" pitchFamily="34" charset="0"/>
              </a:rPr>
              <a:t>Como en el método </a:t>
            </a:r>
            <a:r>
              <a:rPr lang="es-ES" sz="1800" dirty="0" err="1" smtClean="0">
                <a:latin typeface="Century Gothic" pitchFamily="34" charset="0"/>
              </a:rPr>
              <a:t>Brinell</a:t>
            </a:r>
            <a:r>
              <a:rPr lang="es-ES" sz="1800" dirty="0" smtClean="0">
                <a:latin typeface="Century Gothic" pitchFamily="34" charset="0"/>
              </a:rPr>
              <a:t>, la dureza </a:t>
            </a:r>
            <a:r>
              <a:rPr lang="es-ES" sz="1800" dirty="0" err="1" smtClean="0">
                <a:latin typeface="Century Gothic" pitchFamily="34" charset="0"/>
              </a:rPr>
              <a:t>Vickers</a:t>
            </a:r>
            <a:r>
              <a:rPr lang="es-ES" sz="1800" dirty="0" smtClean="0">
                <a:latin typeface="Century Gothic" pitchFamily="34" charset="0"/>
              </a:rPr>
              <a:t> se calcula de la relación entre la carga y la superficie de la huella: </a:t>
            </a:r>
            <a:endParaRPr lang="es-ES" sz="1800" dirty="0" smtClean="0">
              <a:latin typeface="Century Gothic" pitchFamily="34" charset="0"/>
            </a:endParaRPr>
          </a:p>
          <a:p>
            <a:pPr algn="just"/>
            <a:endParaRPr lang="es-ES" sz="1800" dirty="0" smtClean="0">
              <a:latin typeface="Century Gothic" pitchFamily="34" charset="0"/>
            </a:endParaRPr>
          </a:p>
          <a:p>
            <a:pPr algn="just"/>
            <a:endParaRPr lang="es-ES" sz="1800" dirty="0" smtClean="0">
              <a:latin typeface="Century Gothic" pitchFamily="34" charset="0"/>
            </a:endParaRPr>
          </a:p>
          <a:p>
            <a:pPr algn="just"/>
            <a:r>
              <a:rPr lang="es-ES" sz="1800" b="1" dirty="0" smtClean="0">
                <a:latin typeface="Century Gothic" pitchFamily="34" charset="0"/>
              </a:rPr>
              <a:t>				HV </a:t>
            </a:r>
            <a:r>
              <a:rPr lang="es-ES" sz="1800" b="1" dirty="0" smtClean="0">
                <a:latin typeface="Century Gothic" pitchFamily="34" charset="0"/>
              </a:rPr>
              <a:t>= P/S </a:t>
            </a:r>
          </a:p>
          <a:p>
            <a:pPr algn="just"/>
            <a:endParaRPr lang="es-ES" sz="1800" dirty="0" smtClean="0">
              <a:latin typeface="Century Gothic" pitchFamily="34" charset="0"/>
            </a:endParaRPr>
          </a:p>
          <a:p>
            <a:pPr algn="just"/>
            <a:r>
              <a:rPr lang="es-ES" sz="1800" dirty="0" smtClean="0">
                <a:latin typeface="Century Gothic" pitchFamily="34" charset="0"/>
              </a:rPr>
              <a:t>La </a:t>
            </a:r>
            <a:r>
              <a:rPr lang="es-ES" sz="1800" dirty="0" smtClean="0">
                <a:latin typeface="Century Gothic" pitchFamily="34" charset="0"/>
              </a:rPr>
              <a:t>determinación de la dureza se hace en función de la diagonal de la huella o, más exactamente, de la media de las dos diagonales medidas con un microscopio en milésimas de milímetro. </a:t>
            </a:r>
            <a:endParaRPr lang="es-ES" sz="1800" dirty="0" smtClean="0">
              <a:latin typeface="Century Gothic" pitchFamily="34" charset="0"/>
            </a:endParaRPr>
          </a:p>
          <a:p>
            <a:pPr algn="just"/>
            <a:endParaRPr lang="es-ES" sz="1800" dirty="0" smtClean="0">
              <a:latin typeface="Century Gothic" pitchFamily="34" charset="0"/>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4" name="3 Rectángulo"/>
          <p:cNvSpPr/>
          <p:nvPr/>
        </p:nvSpPr>
        <p:spPr>
          <a:xfrm>
            <a:off x="323528" y="771550"/>
            <a:ext cx="8496944" cy="3693319"/>
          </a:xfrm>
          <a:prstGeom prst="rect">
            <a:avLst/>
          </a:prstGeom>
        </p:spPr>
        <p:txBody>
          <a:bodyPr wrap="square">
            <a:spAutoFit/>
          </a:bodyPr>
          <a:lstStyle/>
          <a:p>
            <a:pPr algn="just"/>
            <a:r>
              <a:rPr lang="es-ES" sz="1800" dirty="0" smtClean="0">
                <a:latin typeface="Century Gothic" pitchFamily="34" charset="0"/>
              </a:rPr>
              <a:t>El cálculo de  </a:t>
            </a:r>
            <a:r>
              <a:rPr lang="es-ES" sz="1800" dirty="0" smtClean="0">
                <a:latin typeface="Century Gothic" pitchFamily="34" charset="0"/>
              </a:rPr>
              <a:t>la dureza es: </a:t>
            </a:r>
          </a:p>
          <a:p>
            <a:pPr algn="just"/>
            <a:r>
              <a:rPr lang="es-ES" sz="1800" b="1" dirty="0" smtClean="0">
                <a:latin typeface="Century Gothic" pitchFamily="34" charset="0"/>
              </a:rPr>
              <a:t>				</a:t>
            </a:r>
            <a:endParaRPr lang="es-ES" sz="1800" b="1" dirty="0" smtClean="0">
              <a:latin typeface="Century Gothic" pitchFamily="34" charset="0"/>
            </a:endParaRPr>
          </a:p>
          <a:p>
            <a:pPr algn="just"/>
            <a:r>
              <a:rPr lang="es-ES" sz="1800" b="1" dirty="0" smtClean="0">
                <a:latin typeface="Century Gothic" pitchFamily="34" charset="0"/>
              </a:rPr>
              <a:t>	</a:t>
            </a:r>
            <a:r>
              <a:rPr lang="es-ES" sz="1800" b="1" dirty="0" smtClean="0">
                <a:latin typeface="Century Gothic" pitchFamily="34" charset="0"/>
              </a:rPr>
              <a:t>		</a:t>
            </a:r>
          </a:p>
          <a:p>
            <a:pPr algn="just"/>
            <a:r>
              <a:rPr lang="es-ES" sz="1800" b="1" dirty="0" smtClean="0">
                <a:latin typeface="Century Gothic" pitchFamily="34" charset="0"/>
              </a:rPr>
              <a:t>	</a:t>
            </a:r>
            <a:r>
              <a:rPr lang="es-ES" sz="1800" b="1" dirty="0" smtClean="0">
                <a:latin typeface="Century Gothic" pitchFamily="34" charset="0"/>
              </a:rPr>
              <a:t>		HV </a:t>
            </a:r>
            <a:r>
              <a:rPr lang="es-ES" sz="1800" b="1" dirty="0" smtClean="0">
                <a:latin typeface="Century Gothic" pitchFamily="34" charset="0"/>
              </a:rPr>
              <a:t>= 1,854 . P/E</a:t>
            </a:r>
            <a:r>
              <a:rPr lang="es-ES" sz="1800" b="1" baseline="30000" dirty="0" smtClean="0">
                <a:latin typeface="Century Gothic" pitchFamily="34" charset="0"/>
              </a:rPr>
              <a:t>2</a:t>
            </a:r>
            <a:endParaRPr lang="es-ES" sz="1800" b="1" dirty="0" smtClean="0">
              <a:latin typeface="Century Gothic" pitchFamily="34" charset="0"/>
            </a:endParaRPr>
          </a:p>
          <a:p>
            <a:pPr algn="just"/>
            <a:endParaRPr lang="es-ES" sz="1800" b="1" dirty="0" smtClean="0">
              <a:latin typeface="Century Gothic" pitchFamily="34" charset="0"/>
            </a:endParaRPr>
          </a:p>
          <a:p>
            <a:pPr algn="just"/>
            <a:r>
              <a:rPr lang="es-ES" sz="1800" b="1" dirty="0" smtClean="0">
                <a:latin typeface="Century Gothic" pitchFamily="34" charset="0"/>
              </a:rPr>
              <a:t> </a:t>
            </a:r>
            <a:r>
              <a:rPr lang="es-ES" sz="1800" dirty="0" smtClean="0">
                <a:latin typeface="Century Gothic" pitchFamily="34" charset="0"/>
              </a:rPr>
              <a:t>(</a:t>
            </a:r>
            <a:r>
              <a:rPr lang="es-ES" sz="1800" dirty="0" smtClean="0">
                <a:latin typeface="Century Gothic" pitchFamily="34" charset="0"/>
              </a:rPr>
              <a:t>Siendo P la carga aplicada (en kg.) y E la diagonal de la huella</a:t>
            </a:r>
            <a:r>
              <a:rPr lang="es-ES" sz="1800" dirty="0" smtClean="0">
                <a:latin typeface="Century Gothic" pitchFamily="34" charset="0"/>
              </a:rPr>
              <a:t>.)</a:t>
            </a:r>
          </a:p>
          <a:p>
            <a:pPr algn="just"/>
            <a:endParaRPr lang="es-ES" sz="1800" dirty="0" smtClean="0">
              <a:latin typeface="Century Gothic" pitchFamily="34" charset="0"/>
            </a:endParaRPr>
          </a:p>
          <a:p>
            <a:pPr algn="just"/>
            <a:r>
              <a:rPr lang="es-ES" sz="1800" dirty="0" smtClean="0">
                <a:latin typeface="Century Gothic" pitchFamily="34" charset="0"/>
              </a:rPr>
              <a:t> </a:t>
            </a:r>
            <a:endParaRPr lang="es-ES" sz="1800" dirty="0" smtClean="0">
              <a:latin typeface="Century Gothic" pitchFamily="34" charset="0"/>
            </a:endParaRPr>
          </a:p>
          <a:p>
            <a:pPr algn="just">
              <a:buFont typeface="Arial" pitchFamily="34" charset="0"/>
              <a:buChar char="•"/>
            </a:pPr>
            <a:r>
              <a:rPr lang="es-ES" sz="1800" dirty="0" smtClean="0">
                <a:latin typeface="Century Gothic" pitchFamily="34" charset="0"/>
              </a:rPr>
              <a:t>Se </a:t>
            </a:r>
            <a:r>
              <a:rPr lang="es-ES" sz="1800" dirty="0" smtClean="0">
                <a:latin typeface="Century Gothic" pitchFamily="34" charset="0"/>
              </a:rPr>
              <a:t>utilizan cargas de </a:t>
            </a:r>
            <a:r>
              <a:rPr lang="es-ES" sz="1800" b="1" dirty="0" smtClean="0">
                <a:latin typeface="Century Gothic" pitchFamily="34" charset="0"/>
              </a:rPr>
              <a:t>1 a 120 kg</a:t>
            </a:r>
            <a:r>
              <a:rPr lang="es-ES" sz="1800" dirty="0" smtClean="0">
                <a:latin typeface="Century Gothic" pitchFamily="34" charset="0"/>
              </a:rPr>
              <a:t>. Siendo la más frecuentemente empleada de 30 kg</a:t>
            </a:r>
            <a:r>
              <a:rPr lang="es-ES" sz="1800" dirty="0" smtClean="0">
                <a:latin typeface="Century Gothic" pitchFamily="34" charset="0"/>
              </a:rPr>
              <a:t>.</a:t>
            </a:r>
          </a:p>
          <a:p>
            <a:pPr algn="just"/>
            <a:r>
              <a:rPr lang="es-ES" sz="1800" dirty="0" smtClean="0">
                <a:latin typeface="Century Gothic" pitchFamily="34" charset="0"/>
              </a:rPr>
              <a:t> </a:t>
            </a:r>
            <a:endParaRPr lang="es-ES" sz="1800" dirty="0" smtClean="0">
              <a:latin typeface="Century Gothic" pitchFamily="34" charset="0"/>
            </a:endParaRPr>
          </a:p>
          <a:p>
            <a:pPr algn="just">
              <a:buFont typeface="Arial" pitchFamily="34" charset="0"/>
              <a:buChar char="•"/>
            </a:pPr>
            <a:r>
              <a:rPr lang="es-ES" sz="1800" dirty="0" smtClean="0">
                <a:latin typeface="Century Gothic" pitchFamily="34" charset="0"/>
              </a:rPr>
              <a:t>El tiempo que se ha de mantener la carga oscila entre </a:t>
            </a:r>
            <a:r>
              <a:rPr lang="es-ES" sz="1800" b="1" dirty="0" smtClean="0">
                <a:latin typeface="Century Gothic" pitchFamily="34" charset="0"/>
              </a:rPr>
              <a:t>10 y 30 segundos, </a:t>
            </a:r>
            <a:r>
              <a:rPr lang="es-ES" sz="1800" dirty="0" smtClean="0">
                <a:latin typeface="Century Gothic" pitchFamily="34" charset="0"/>
              </a:rPr>
              <a:t>siendo el </a:t>
            </a:r>
            <a:r>
              <a:rPr lang="es-ES" sz="1800" b="1" dirty="0" smtClean="0">
                <a:latin typeface="Century Gothic" pitchFamily="34" charset="0"/>
              </a:rPr>
              <a:t>más empleado 15 segundos. </a:t>
            </a:r>
            <a:endParaRPr lang="es-ES" sz="1800" b="1" dirty="0">
              <a:latin typeface="Century Gothic" pitchFamily="34" charset="0"/>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67544" y="339502"/>
            <a:ext cx="5256584" cy="831300"/>
          </a:xfrm>
          <a:prstGeom prst="rect">
            <a:avLst/>
          </a:prstGeom>
        </p:spPr>
        <p:txBody>
          <a:bodyPr lIns="91425" tIns="91425" rIns="91425" bIns="91425" anchor="b" anchorCtr="0">
            <a:noAutofit/>
          </a:bodyPr>
          <a:lstStyle/>
          <a:p>
            <a:pPr lvl="0">
              <a:spcBef>
                <a:spcPts val="0"/>
              </a:spcBef>
              <a:buNone/>
            </a:pPr>
            <a:r>
              <a:rPr lang="es" dirty="0" smtClean="0"/>
              <a:t>DESIGNACIÓN  DEL ENSAYO</a:t>
            </a:r>
            <a:endParaRPr lang="es" dirty="0"/>
          </a:p>
        </p:txBody>
      </p:sp>
      <p:sp>
        <p:nvSpPr>
          <p:cNvPr id="5" name="4 Rectángulo"/>
          <p:cNvSpPr/>
          <p:nvPr/>
        </p:nvSpPr>
        <p:spPr>
          <a:xfrm>
            <a:off x="611560" y="1491630"/>
            <a:ext cx="7848872" cy="707886"/>
          </a:xfrm>
          <a:prstGeom prst="rect">
            <a:avLst/>
          </a:prstGeom>
        </p:spPr>
        <p:txBody>
          <a:bodyPr wrap="square">
            <a:spAutoFit/>
          </a:bodyPr>
          <a:lstStyle/>
          <a:p>
            <a:pPr algn="just"/>
            <a:r>
              <a:rPr lang="es-ES" sz="4000" b="1" dirty="0" smtClean="0">
                <a:latin typeface="Century Gothic" pitchFamily="34" charset="0"/>
              </a:rPr>
              <a:t>315 HV 30</a:t>
            </a:r>
            <a:r>
              <a:rPr lang="es-ES" sz="4000" dirty="0" smtClean="0">
                <a:latin typeface="Century Gothic" pitchFamily="34" charset="0"/>
              </a:rPr>
              <a:t> </a:t>
            </a:r>
            <a:endParaRPr lang="es-ES" sz="4000" dirty="0" smtClean="0">
              <a:latin typeface="Century Gothic" pitchFamily="34" charset="0"/>
            </a:endParaRPr>
          </a:p>
        </p:txBody>
      </p:sp>
      <p:cxnSp>
        <p:nvCxnSpPr>
          <p:cNvPr id="9" name="8 Conector recto de flecha"/>
          <p:cNvCxnSpPr/>
          <p:nvPr/>
        </p:nvCxnSpPr>
        <p:spPr>
          <a:xfrm flipV="1">
            <a:off x="1115616" y="2283718"/>
            <a:ext cx="0" cy="172819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V="1">
            <a:off x="2051720" y="2283718"/>
            <a:ext cx="0" cy="10081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V="1">
            <a:off x="2843808" y="2139702"/>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1115616" y="4011910"/>
            <a:ext cx="302433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19 Conector recto"/>
          <p:cNvCxnSpPr/>
          <p:nvPr/>
        </p:nvCxnSpPr>
        <p:spPr>
          <a:xfrm>
            <a:off x="2051720" y="3291830"/>
            <a:ext cx="302433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2843808" y="2931790"/>
            <a:ext cx="3024336"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21 Rectángulo"/>
          <p:cNvSpPr/>
          <p:nvPr/>
        </p:nvSpPr>
        <p:spPr>
          <a:xfrm>
            <a:off x="4499992" y="3723878"/>
            <a:ext cx="2916832" cy="646331"/>
          </a:xfrm>
          <a:prstGeom prst="rect">
            <a:avLst/>
          </a:prstGeom>
        </p:spPr>
        <p:txBody>
          <a:bodyPr wrap="square">
            <a:spAutoFit/>
          </a:bodyPr>
          <a:lstStyle/>
          <a:p>
            <a:pPr algn="just"/>
            <a:r>
              <a:rPr lang="es-ES" sz="1800" dirty="0" smtClean="0">
                <a:latin typeface="Century Gothic" pitchFamily="34" charset="0"/>
              </a:rPr>
              <a:t>Valor dureza en </a:t>
            </a:r>
            <a:r>
              <a:rPr lang="es-ES" sz="1800" b="1" dirty="0" smtClean="0">
                <a:latin typeface="Century Gothic" pitchFamily="34" charset="0"/>
              </a:rPr>
              <a:t>kgf/mm</a:t>
            </a:r>
            <a:r>
              <a:rPr lang="es-ES" sz="1800" b="1" baseline="30000" dirty="0" smtClean="0">
                <a:latin typeface="Century Gothic" pitchFamily="34" charset="0"/>
              </a:rPr>
              <a:t>2</a:t>
            </a:r>
            <a:endParaRPr lang="es-ES" sz="1800" dirty="0">
              <a:latin typeface="Century Gothic" pitchFamily="34" charset="0"/>
            </a:endParaRPr>
          </a:p>
        </p:txBody>
      </p:sp>
      <p:sp>
        <p:nvSpPr>
          <p:cNvPr id="23" name="22 Rectángulo"/>
          <p:cNvSpPr/>
          <p:nvPr/>
        </p:nvSpPr>
        <p:spPr>
          <a:xfrm>
            <a:off x="6012160" y="2715766"/>
            <a:ext cx="2916832" cy="369332"/>
          </a:xfrm>
          <a:prstGeom prst="rect">
            <a:avLst/>
          </a:prstGeom>
        </p:spPr>
        <p:txBody>
          <a:bodyPr wrap="square">
            <a:spAutoFit/>
          </a:bodyPr>
          <a:lstStyle/>
          <a:p>
            <a:pPr algn="just"/>
            <a:r>
              <a:rPr lang="es-ES" sz="1800" dirty="0" smtClean="0">
                <a:latin typeface="Century Gothic" pitchFamily="34" charset="0"/>
              </a:rPr>
              <a:t>Valor de la carga en </a:t>
            </a:r>
            <a:r>
              <a:rPr lang="es-ES" sz="1800" b="1" dirty="0" smtClean="0">
                <a:latin typeface="Century Gothic" pitchFamily="34" charset="0"/>
              </a:rPr>
              <a:t>Kgf</a:t>
            </a:r>
            <a:endParaRPr lang="es-ES" sz="1800" dirty="0">
              <a:latin typeface="Century Gothic" pitchFamily="34" charset="0"/>
            </a:endParaRPr>
          </a:p>
        </p:txBody>
      </p:sp>
      <p:sp>
        <p:nvSpPr>
          <p:cNvPr id="24" name="23 Rectángulo"/>
          <p:cNvSpPr/>
          <p:nvPr/>
        </p:nvSpPr>
        <p:spPr>
          <a:xfrm>
            <a:off x="5364088" y="3147814"/>
            <a:ext cx="2916832" cy="369332"/>
          </a:xfrm>
          <a:prstGeom prst="rect">
            <a:avLst/>
          </a:prstGeom>
        </p:spPr>
        <p:txBody>
          <a:bodyPr wrap="square">
            <a:spAutoFit/>
          </a:bodyPr>
          <a:lstStyle/>
          <a:p>
            <a:pPr algn="just"/>
            <a:r>
              <a:rPr lang="es-ES" sz="1800" dirty="0" smtClean="0">
                <a:latin typeface="Century Gothic" pitchFamily="34" charset="0"/>
              </a:rPr>
              <a:t>Símbolo del ensayo</a:t>
            </a:r>
            <a:endParaRPr lang="es-ES" sz="1800" dirty="0">
              <a:latin typeface="Century Gothic"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plus(in)">
                                      <p:cBhvr>
                                        <p:cTn id="7" dur="10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plus(in)">
                                      <p:cBhvr>
                                        <p:cTn id="12" dur="10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plus(in)">
                                      <p:cBhvr>
                                        <p:cTn id="17" dur="10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315925"/>
            <a:ext cx="5124396" cy="831300"/>
          </a:xfrm>
          <a:prstGeom prst="rect">
            <a:avLst/>
          </a:prstGeom>
        </p:spPr>
        <p:txBody>
          <a:bodyPr lIns="91425" tIns="91425" rIns="91425" bIns="91425" anchor="b" anchorCtr="0">
            <a:noAutofit/>
          </a:bodyPr>
          <a:lstStyle/>
          <a:p>
            <a:pPr lvl="0">
              <a:spcBef>
                <a:spcPts val="0"/>
              </a:spcBef>
              <a:buNone/>
            </a:pPr>
            <a:r>
              <a:rPr lang="es" dirty="0"/>
              <a:t>ENSAYO </a:t>
            </a:r>
            <a:r>
              <a:rPr lang="es" dirty="0" smtClean="0"/>
              <a:t>DE DUREZA BRINELL</a:t>
            </a:r>
            <a:endParaRPr lang="es" dirty="0"/>
          </a:p>
        </p:txBody>
      </p:sp>
      <p:sp>
        <p:nvSpPr>
          <p:cNvPr id="69" name="Shape 69"/>
          <p:cNvSpPr txBox="1">
            <a:spLocks noGrp="1"/>
          </p:cNvSpPr>
          <p:nvPr>
            <p:ph type="body" idx="1"/>
          </p:nvPr>
        </p:nvSpPr>
        <p:spPr>
          <a:xfrm>
            <a:off x="251520" y="2859782"/>
            <a:ext cx="8520600" cy="1455000"/>
          </a:xfrm>
          <a:prstGeom prst="rect">
            <a:avLst/>
          </a:prstGeom>
        </p:spPr>
        <p:txBody>
          <a:bodyPr lIns="91425" tIns="91425" rIns="91425" bIns="91425" anchor="t" anchorCtr="0">
            <a:noAutofit/>
          </a:bodyPr>
          <a:lstStyle/>
          <a:p>
            <a:pPr algn="just">
              <a:buSzPct val="61111"/>
            </a:pPr>
            <a:r>
              <a:rPr lang="es" dirty="0" smtClean="0"/>
              <a:t>Se basa en la </a:t>
            </a:r>
            <a:r>
              <a:rPr lang="es" b="1" dirty="0" smtClean="0"/>
              <a:t>resistencia </a:t>
            </a:r>
            <a:r>
              <a:rPr lang="es" dirty="0" smtClean="0"/>
              <a:t>que experimenta un cuerpo a ser penetrado por otro.</a:t>
            </a:r>
            <a:r>
              <a:rPr lang="es-ES" dirty="0" smtClean="0"/>
              <a:t> </a:t>
            </a:r>
            <a:r>
              <a:rPr lang="es-ES" dirty="0" smtClean="0"/>
              <a:t/>
            </a:r>
            <a:br>
              <a:rPr lang="es-ES" dirty="0" smtClean="0"/>
            </a:br>
            <a:endParaRPr lang="es-ES" dirty="0" smtClean="0"/>
          </a:p>
          <a:p>
            <a:pPr lvl="0">
              <a:spcBef>
                <a:spcPts val="0"/>
              </a:spcBef>
              <a:buClr>
                <a:schemeClr val="dk1"/>
              </a:buClr>
              <a:buSzPct val="61111"/>
              <a:buFont typeface="Arial"/>
              <a:buNone/>
            </a:pPr>
            <a:endParaRPr lang="es" dirty="0"/>
          </a:p>
          <a:p>
            <a:pPr lvl="0">
              <a:spcBef>
                <a:spcPts val="0"/>
              </a:spcBef>
              <a:buNone/>
            </a:pPr>
            <a:endParaRPr dirty="0"/>
          </a:p>
        </p:txBody>
      </p:sp>
      <p:sp>
        <p:nvSpPr>
          <p:cNvPr id="24578" name="AutoShape 2" descr="Resultado de imagen de johan august brinell"/>
          <p:cNvSpPr>
            <a:spLocks noChangeAspect="1" noChangeArrowheads="1"/>
          </p:cNvSpPr>
          <p:nvPr/>
        </p:nvSpPr>
        <p:spPr bwMode="auto">
          <a:xfrm>
            <a:off x="0" y="-136525"/>
            <a:ext cx="1114425" cy="1524000"/>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4580" name="Picture 4" descr="http://www.utc.fr/~tthomass/Themes/Unites/Hommes/bri/images/Brinell_03.jpg">
            <a:hlinkClick r:id="rId3"/>
          </p:cNvPr>
          <p:cNvPicPr>
            <a:picLocks noChangeAspect="1" noChangeArrowheads="1"/>
          </p:cNvPicPr>
          <p:nvPr/>
        </p:nvPicPr>
        <p:blipFill>
          <a:blip r:embed="rId4"/>
          <a:srcRect/>
          <a:stretch>
            <a:fillRect/>
          </a:stretch>
        </p:blipFill>
        <p:spPr bwMode="auto">
          <a:xfrm>
            <a:off x="7308304" y="267494"/>
            <a:ext cx="1657350" cy="2228850"/>
          </a:xfrm>
          <a:prstGeom prst="rect">
            <a:avLst/>
          </a:prstGeom>
          <a:noFill/>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95536" y="699543"/>
            <a:ext cx="8208912" cy="1477328"/>
          </a:xfrm>
          <a:prstGeom prst="rect">
            <a:avLst/>
          </a:prstGeom>
        </p:spPr>
        <p:txBody>
          <a:bodyPr wrap="square">
            <a:spAutoFit/>
          </a:bodyPr>
          <a:lstStyle/>
          <a:p>
            <a:r>
              <a:rPr lang="es-ES" sz="1800" b="1" dirty="0" smtClean="0">
                <a:solidFill>
                  <a:schemeClr val="dk1"/>
                </a:solidFill>
                <a:latin typeface="Open Sans"/>
                <a:ea typeface="Open Sans"/>
                <a:cs typeface="Open Sans"/>
                <a:sym typeface="Open Sans"/>
              </a:rPr>
              <a:t>PRINCIPIO</a:t>
            </a:r>
            <a:r>
              <a:rPr lang="es-ES" sz="1800" dirty="0" smtClean="0">
                <a:solidFill>
                  <a:schemeClr val="dk1"/>
                </a:solidFill>
                <a:latin typeface="Open Sans"/>
                <a:ea typeface="Open Sans"/>
                <a:cs typeface="Open Sans"/>
                <a:sym typeface="Open Sans"/>
              </a:rPr>
              <a:t> </a:t>
            </a:r>
            <a:endParaRPr lang="es-ES" sz="1800" dirty="0" smtClean="0">
              <a:solidFill>
                <a:schemeClr val="dk1"/>
              </a:solidFill>
              <a:latin typeface="Open Sans"/>
              <a:ea typeface="Open Sans"/>
              <a:cs typeface="Open Sans"/>
              <a:sym typeface="Open Sans"/>
            </a:endParaRPr>
          </a:p>
          <a:p>
            <a:endParaRPr lang="es-ES" sz="1800" dirty="0" smtClean="0">
              <a:solidFill>
                <a:schemeClr val="dk1"/>
              </a:solidFill>
              <a:latin typeface="Open Sans"/>
              <a:ea typeface="Open Sans"/>
              <a:cs typeface="Open Sans"/>
              <a:sym typeface="Open Sans"/>
            </a:endParaRPr>
          </a:p>
          <a:p>
            <a:pPr algn="just"/>
            <a:r>
              <a:rPr lang="es-ES" sz="1800" dirty="0" smtClean="0">
                <a:solidFill>
                  <a:schemeClr val="dk1"/>
                </a:solidFill>
                <a:latin typeface="Century Gothic" pitchFamily="34" charset="0"/>
                <a:ea typeface="Open Sans"/>
                <a:cs typeface="Open Sans"/>
                <a:sym typeface="Open Sans"/>
              </a:rPr>
              <a:t>Se presiona un</a:t>
            </a:r>
            <a:r>
              <a:rPr lang="es-ES" sz="1800" b="1" dirty="0" smtClean="0">
                <a:solidFill>
                  <a:schemeClr val="dk1"/>
                </a:solidFill>
                <a:latin typeface="Century Gothic" pitchFamily="34" charset="0"/>
                <a:ea typeface="Open Sans"/>
                <a:cs typeface="Open Sans"/>
                <a:sym typeface="Open Sans"/>
              </a:rPr>
              <a:t> </a:t>
            </a:r>
            <a:r>
              <a:rPr lang="es-ES" sz="1800" b="1" dirty="0" err="1" smtClean="0">
                <a:solidFill>
                  <a:schemeClr val="dk1"/>
                </a:solidFill>
                <a:latin typeface="Century Gothic" pitchFamily="34" charset="0"/>
                <a:ea typeface="Open Sans"/>
                <a:cs typeface="Open Sans"/>
                <a:sym typeface="Open Sans"/>
              </a:rPr>
              <a:t>indentador</a:t>
            </a:r>
            <a:r>
              <a:rPr lang="es-ES" sz="1800" b="1" dirty="0" smtClean="0">
                <a:solidFill>
                  <a:schemeClr val="dk1"/>
                </a:solidFill>
                <a:latin typeface="Century Gothic" pitchFamily="34" charset="0"/>
                <a:ea typeface="Open Sans"/>
                <a:cs typeface="Open Sans"/>
                <a:sym typeface="Open Sans"/>
              </a:rPr>
              <a:t> </a:t>
            </a:r>
            <a:r>
              <a:rPr lang="es-ES" sz="1800" dirty="0" smtClean="0">
                <a:solidFill>
                  <a:schemeClr val="dk1"/>
                </a:solidFill>
                <a:latin typeface="Century Gothic" pitchFamily="34" charset="0"/>
                <a:ea typeface="Open Sans"/>
                <a:cs typeface="Open Sans"/>
                <a:sym typeface="Open Sans"/>
              </a:rPr>
              <a:t>(bola de metal duro, de diámetro </a:t>
            </a:r>
            <a:r>
              <a:rPr lang="es-ES" sz="1800" b="1" dirty="0" smtClean="0">
                <a:solidFill>
                  <a:schemeClr val="dk1"/>
                </a:solidFill>
                <a:latin typeface="Century Gothic" pitchFamily="34" charset="0"/>
                <a:ea typeface="Open Sans"/>
                <a:cs typeface="Open Sans"/>
                <a:sym typeface="Open Sans"/>
              </a:rPr>
              <a:t>D</a:t>
            </a:r>
            <a:r>
              <a:rPr lang="es-ES" sz="1800" dirty="0" smtClean="0">
                <a:solidFill>
                  <a:schemeClr val="dk1"/>
                </a:solidFill>
                <a:latin typeface="Century Gothic" pitchFamily="34" charset="0"/>
                <a:ea typeface="Open Sans"/>
                <a:cs typeface="Open Sans"/>
                <a:sym typeface="Open Sans"/>
              </a:rPr>
              <a:t>) contra la superficie de una probeta de ensayo y se mide el diámetro de la huella, </a:t>
            </a:r>
            <a:r>
              <a:rPr lang="es-ES" sz="1800" b="1" dirty="0" smtClean="0">
                <a:solidFill>
                  <a:schemeClr val="dk1"/>
                </a:solidFill>
                <a:latin typeface="Century Gothic" pitchFamily="34" charset="0"/>
                <a:ea typeface="Open Sans"/>
                <a:cs typeface="Open Sans"/>
                <a:sym typeface="Open Sans"/>
              </a:rPr>
              <a:t>d</a:t>
            </a:r>
            <a:r>
              <a:rPr lang="es-ES" sz="1800" dirty="0" smtClean="0">
                <a:solidFill>
                  <a:schemeClr val="dk1"/>
                </a:solidFill>
                <a:latin typeface="Century Gothic" pitchFamily="34" charset="0"/>
                <a:ea typeface="Open Sans"/>
                <a:cs typeface="Open Sans"/>
                <a:sym typeface="Open Sans"/>
              </a:rPr>
              <a:t>, dejada en la superficie al retirar la fuerza, </a:t>
            </a:r>
            <a:r>
              <a:rPr lang="es-ES" sz="1800" b="1" dirty="0" smtClean="0">
                <a:solidFill>
                  <a:schemeClr val="dk1"/>
                </a:solidFill>
                <a:latin typeface="Century Gothic" pitchFamily="34" charset="0"/>
                <a:ea typeface="Open Sans"/>
                <a:cs typeface="Open Sans"/>
                <a:sym typeface="Open Sans"/>
              </a:rPr>
              <a:t>F</a:t>
            </a:r>
            <a:r>
              <a:rPr lang="es-ES" sz="1800" dirty="0" smtClean="0">
                <a:solidFill>
                  <a:schemeClr val="dk1"/>
                </a:solidFill>
                <a:latin typeface="Century Gothic" pitchFamily="34" charset="0"/>
                <a:ea typeface="Open Sans"/>
                <a:cs typeface="Open Sans"/>
                <a:sym typeface="Open Sans"/>
              </a:rPr>
              <a:t>. </a:t>
            </a:r>
          </a:p>
        </p:txBody>
      </p:sp>
      <p:pic>
        <p:nvPicPr>
          <p:cNvPr id="22530" name="Picture 2" descr="http://s3.amazonaws.com/magoo/ABAAAfAXIAE-6.jpg">
            <a:hlinkClick r:id="rId2"/>
          </p:cNvPr>
          <p:cNvPicPr>
            <a:picLocks noChangeAspect="1" noChangeArrowheads="1"/>
          </p:cNvPicPr>
          <p:nvPr/>
        </p:nvPicPr>
        <p:blipFill>
          <a:blip r:embed="rId3"/>
          <a:srcRect/>
          <a:stretch>
            <a:fillRect/>
          </a:stretch>
        </p:blipFill>
        <p:spPr bwMode="auto">
          <a:xfrm>
            <a:off x="4644008" y="2211710"/>
            <a:ext cx="2209800" cy="2752725"/>
          </a:xfrm>
          <a:prstGeom prst="rect">
            <a:avLst/>
          </a:prstGeom>
          <a:noFill/>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p:cNvPicPr>
            <a:picLocks noChangeAspect="1" noChangeArrowheads="1"/>
          </p:cNvPicPr>
          <p:nvPr/>
        </p:nvPicPr>
        <p:blipFill>
          <a:blip r:embed="rId2"/>
          <a:srcRect/>
          <a:stretch>
            <a:fillRect/>
          </a:stretch>
        </p:blipFill>
        <p:spPr bwMode="auto">
          <a:xfrm>
            <a:off x="179512" y="267494"/>
            <a:ext cx="6086475" cy="4419600"/>
          </a:xfrm>
          <a:prstGeom prst="rect">
            <a:avLst/>
          </a:prstGeom>
          <a:noFill/>
          <a:ln w="9525">
            <a:noFill/>
            <a:miter lim="800000"/>
            <a:headEnd/>
            <a:tailEnd/>
          </a:ln>
        </p:spPr>
      </p:pic>
      <p:pic>
        <p:nvPicPr>
          <p:cNvPr id="21508" name="Picture 4"/>
          <p:cNvPicPr>
            <a:picLocks noChangeAspect="1" noChangeArrowheads="1"/>
          </p:cNvPicPr>
          <p:nvPr/>
        </p:nvPicPr>
        <p:blipFill>
          <a:blip r:embed="rId3"/>
          <a:srcRect/>
          <a:stretch>
            <a:fillRect/>
          </a:stretch>
        </p:blipFill>
        <p:spPr bwMode="auto">
          <a:xfrm>
            <a:off x="6588224" y="411510"/>
            <a:ext cx="2038034" cy="2569071"/>
          </a:xfrm>
          <a:prstGeom prst="rect">
            <a:avLst/>
          </a:prstGeom>
          <a:noFill/>
          <a:ln w="9525">
            <a:noFill/>
            <a:miter lim="800000"/>
            <a:headEnd/>
            <a:tailEnd/>
          </a:ln>
        </p:spPr>
      </p:pic>
      <p:pic>
        <p:nvPicPr>
          <p:cNvPr id="21509" name="Picture 6"/>
          <p:cNvPicPr>
            <a:picLocks noChangeAspect="1" noChangeArrowheads="1"/>
          </p:cNvPicPr>
          <p:nvPr/>
        </p:nvPicPr>
        <p:blipFill>
          <a:blip r:embed="rId4"/>
          <a:srcRect/>
          <a:stretch>
            <a:fillRect/>
          </a:stretch>
        </p:blipFill>
        <p:spPr bwMode="auto">
          <a:xfrm>
            <a:off x="3995936" y="3291830"/>
            <a:ext cx="1842542" cy="45062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dirty="0" smtClean="0"/>
              <a:t>DESIGNACIÓN DEL ENSAYO</a:t>
            </a:r>
            <a:endParaRPr lang="es-ES" dirty="0"/>
          </a:p>
        </p:txBody>
      </p:sp>
      <p:pic>
        <p:nvPicPr>
          <p:cNvPr id="20481" name="Picture 1"/>
          <p:cNvPicPr>
            <a:picLocks noChangeAspect="1" noChangeArrowheads="1"/>
          </p:cNvPicPr>
          <p:nvPr/>
        </p:nvPicPr>
        <p:blipFill>
          <a:blip r:embed="rId3"/>
          <a:srcRect/>
          <a:stretch>
            <a:fillRect/>
          </a:stretch>
        </p:blipFill>
        <p:spPr bwMode="auto">
          <a:xfrm>
            <a:off x="962025" y="1262063"/>
            <a:ext cx="7219950" cy="26193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95486"/>
            <a:ext cx="4968552" cy="864096"/>
          </a:xfrm>
        </p:spPr>
        <p:txBody>
          <a:bodyPr/>
          <a:lstStyle/>
          <a:p>
            <a:r>
              <a:rPr lang="es-ES" dirty="0" smtClean="0"/>
              <a:t>Características y limitaciones</a:t>
            </a:r>
            <a:endParaRPr lang="es-ES" dirty="0"/>
          </a:p>
        </p:txBody>
      </p:sp>
      <p:sp>
        <p:nvSpPr>
          <p:cNvPr id="5" name="4 Rectángulo"/>
          <p:cNvSpPr/>
          <p:nvPr/>
        </p:nvSpPr>
        <p:spPr>
          <a:xfrm>
            <a:off x="395536" y="1419622"/>
            <a:ext cx="8208912" cy="3170099"/>
          </a:xfrm>
          <a:prstGeom prst="rect">
            <a:avLst/>
          </a:prstGeom>
        </p:spPr>
        <p:txBody>
          <a:bodyPr wrap="square">
            <a:spAutoFit/>
          </a:bodyPr>
          <a:lstStyle/>
          <a:p>
            <a:pPr algn="just">
              <a:buFont typeface="Arial" pitchFamily="34" charset="0"/>
              <a:buChar char="•"/>
            </a:pPr>
            <a:r>
              <a:rPr lang="es-ES" sz="1800" dirty="0" smtClean="0">
                <a:solidFill>
                  <a:schemeClr val="dk1"/>
                </a:solidFill>
                <a:latin typeface="Century Gothic" pitchFamily="34" charset="0"/>
                <a:ea typeface="Open Sans"/>
                <a:cs typeface="Open Sans"/>
                <a:sym typeface="Open Sans"/>
              </a:rPr>
              <a:t>El ensayo está limitado hasta un valor de dureza de  </a:t>
            </a:r>
            <a:r>
              <a:rPr lang="es-ES" sz="1800" b="1" dirty="0" smtClean="0">
                <a:solidFill>
                  <a:schemeClr val="dk1"/>
                </a:solidFill>
                <a:latin typeface="Century Gothic" pitchFamily="34" charset="0"/>
                <a:ea typeface="Open Sans"/>
                <a:cs typeface="Open Sans"/>
                <a:sym typeface="Open Sans"/>
              </a:rPr>
              <a:t>650 HBW.</a:t>
            </a:r>
          </a:p>
          <a:p>
            <a:pPr algn="just">
              <a:buFont typeface="Arial" pitchFamily="34" charset="0"/>
              <a:buChar char="•"/>
            </a:pPr>
            <a:endParaRPr lang="es-ES" sz="2000" dirty="0" smtClean="0">
              <a:latin typeface="Century Gothic" pitchFamily="34" charset="0"/>
            </a:endParaRPr>
          </a:p>
          <a:p>
            <a:pPr algn="just">
              <a:buFont typeface="Arial" pitchFamily="34" charset="0"/>
              <a:buChar char="•"/>
            </a:pPr>
            <a:r>
              <a:rPr lang="es-ES" sz="1800" dirty="0" smtClean="0">
                <a:latin typeface="Century Gothic" pitchFamily="34" charset="0"/>
              </a:rPr>
              <a:t>El ensayo se debe llevar a cabo sobre una superficie que sea lisa y uniforme, libre de escamas de óxido, materias extrañas y, en particular, libre de lubricantes. La probeta debe tener un acabado superficial que permita una determinación exacta del diámetro de la huella</a:t>
            </a:r>
            <a:r>
              <a:rPr lang="es-ES" sz="1800" dirty="0" smtClean="0">
                <a:latin typeface="Century Gothic" pitchFamily="34" charset="0"/>
              </a:rPr>
              <a:t>.</a:t>
            </a:r>
          </a:p>
          <a:p>
            <a:endParaRPr lang="es-ES" sz="1800" dirty="0" smtClean="0"/>
          </a:p>
          <a:p>
            <a:pPr algn="just">
              <a:buFont typeface="Arial" pitchFamily="34" charset="0"/>
              <a:buChar char="•"/>
            </a:pPr>
            <a:r>
              <a:rPr lang="es-ES" sz="1800" dirty="0" smtClean="0">
                <a:latin typeface="Century Gothic" pitchFamily="34" charset="0"/>
              </a:rPr>
              <a:t>El espesor de la probeta debe ser, al menos, </a:t>
            </a:r>
            <a:r>
              <a:rPr lang="es-ES" sz="1800" b="1" dirty="0" smtClean="0">
                <a:latin typeface="Century Gothic" pitchFamily="34" charset="0"/>
              </a:rPr>
              <a:t>ocho veces</a:t>
            </a:r>
            <a:r>
              <a:rPr lang="es-ES" sz="1800" dirty="0" smtClean="0">
                <a:latin typeface="Century Gothic" pitchFamily="34" charset="0"/>
              </a:rPr>
              <a:t> la profundidad de la </a:t>
            </a:r>
            <a:r>
              <a:rPr lang="es-ES" sz="1800" dirty="0" smtClean="0">
                <a:latin typeface="Century Gothic" pitchFamily="34" charset="0"/>
              </a:rPr>
              <a:t>huella.</a:t>
            </a:r>
          </a:p>
          <a:p>
            <a:pPr algn="just"/>
            <a:endParaRPr lang="es-ES" sz="1800" dirty="0" smtClean="0">
              <a:latin typeface="Century Gothic" pitchFamily="34" charset="0"/>
            </a:endParaRPr>
          </a:p>
          <a:p>
            <a:endParaRPr lang="es-ES" sz="1800" dirty="0" smtClean="0">
              <a:solidFill>
                <a:schemeClr val="dk1"/>
              </a:solidFill>
              <a:latin typeface="Open Sans"/>
              <a:ea typeface="Open Sans"/>
              <a:cs typeface="Open Sans"/>
              <a:sym typeface="Open San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95486"/>
            <a:ext cx="4968552" cy="864096"/>
          </a:xfrm>
        </p:spPr>
        <p:txBody>
          <a:bodyPr/>
          <a:lstStyle/>
          <a:p>
            <a:r>
              <a:rPr lang="es-ES" dirty="0" smtClean="0"/>
              <a:t>Características y limitaciones</a:t>
            </a:r>
            <a:endParaRPr lang="es-ES" dirty="0"/>
          </a:p>
        </p:txBody>
      </p:sp>
      <p:sp>
        <p:nvSpPr>
          <p:cNvPr id="5" name="4 Rectángulo"/>
          <p:cNvSpPr/>
          <p:nvPr/>
        </p:nvSpPr>
        <p:spPr>
          <a:xfrm>
            <a:off x="395536" y="1419622"/>
            <a:ext cx="8424936" cy="3416320"/>
          </a:xfrm>
          <a:prstGeom prst="rect">
            <a:avLst/>
          </a:prstGeom>
        </p:spPr>
        <p:txBody>
          <a:bodyPr wrap="square">
            <a:spAutoFit/>
          </a:bodyPr>
          <a:lstStyle/>
          <a:p>
            <a:pPr algn="just"/>
            <a:endParaRPr lang="es-ES" sz="1800" dirty="0" smtClean="0">
              <a:latin typeface="Century Gothic" pitchFamily="34" charset="0"/>
            </a:endParaRPr>
          </a:p>
          <a:p>
            <a:pPr algn="just"/>
            <a:r>
              <a:rPr lang="es-ES" sz="1800" dirty="0" smtClean="0">
                <a:latin typeface="Century Gothic" pitchFamily="34" charset="0"/>
              </a:rPr>
              <a:t>Se coloca el </a:t>
            </a:r>
            <a:r>
              <a:rPr lang="es-ES" sz="1800" b="1" dirty="0" err="1" smtClean="0">
                <a:latin typeface="Century Gothic" pitchFamily="34" charset="0"/>
              </a:rPr>
              <a:t>indentador</a:t>
            </a:r>
            <a:r>
              <a:rPr lang="es-ES" sz="1800" dirty="0" smtClean="0">
                <a:latin typeface="Century Gothic" pitchFamily="34" charset="0"/>
              </a:rPr>
              <a:t> en contacto con la superficie de ensayo y se aplica la fuerza de ensayo en dirección perpendicular a la superficie, evitando sacudidas, vibraciones o deslizamientos, hasta que la fuerza aplicada alcance el valor estipulado. El tiempo transcurrido entre la aplicación inicial de fuerza y el momento en que se alcanza la fuerza total de ensayo no debe ser menor de 2 s ni mayor de 8 s. Se mantiene la fuerza de ensayo entre 10 s y 15 s. Para algunos materiales para los que se requiera un mayor tiempo de aplicación de la fuerza, este tiempo se debe aplicar con una tolerancia = ± 2 s. </a:t>
            </a:r>
          </a:p>
          <a:p>
            <a:pPr algn="just"/>
            <a:endParaRPr lang="es-ES" sz="1800" dirty="0" smtClean="0">
              <a:latin typeface="Century Gothic" pitchFamily="34" charset="0"/>
            </a:endParaRPr>
          </a:p>
          <a:p>
            <a:endParaRPr lang="es-ES" sz="1800" dirty="0" smtClean="0">
              <a:solidFill>
                <a:schemeClr val="dk1"/>
              </a:solidFill>
              <a:latin typeface="Open Sans"/>
              <a:ea typeface="Open Sans"/>
              <a:cs typeface="Open Sans"/>
              <a:sym typeface="Open Sans"/>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17410" name="Picture 2" descr="http://img.directindustry.es/images_di/photo-g/108457-3934453.jpg">
            <a:hlinkClick r:id="rId3"/>
          </p:cNvPr>
          <p:cNvPicPr>
            <a:picLocks noChangeAspect="1" noChangeArrowheads="1"/>
          </p:cNvPicPr>
          <p:nvPr/>
        </p:nvPicPr>
        <p:blipFill>
          <a:blip r:embed="rId4"/>
          <a:srcRect/>
          <a:stretch>
            <a:fillRect/>
          </a:stretch>
        </p:blipFill>
        <p:spPr bwMode="auto">
          <a:xfrm>
            <a:off x="755576" y="195486"/>
            <a:ext cx="2058583" cy="4463008"/>
          </a:xfrm>
          <a:prstGeom prst="rect">
            <a:avLst/>
          </a:prstGeom>
          <a:noFill/>
        </p:spPr>
      </p:pic>
      <p:sp>
        <p:nvSpPr>
          <p:cNvPr id="6" name="5 Rectángulo"/>
          <p:cNvSpPr/>
          <p:nvPr/>
        </p:nvSpPr>
        <p:spPr>
          <a:xfrm>
            <a:off x="4032448" y="1203598"/>
            <a:ext cx="4572000" cy="2862322"/>
          </a:xfrm>
          <a:prstGeom prst="rect">
            <a:avLst/>
          </a:prstGeom>
        </p:spPr>
        <p:txBody>
          <a:bodyPr>
            <a:spAutoFit/>
          </a:bodyPr>
          <a:lstStyle/>
          <a:p>
            <a:pPr algn="just"/>
            <a:endParaRPr lang="es-ES" sz="1800" dirty="0" smtClean="0">
              <a:latin typeface="Century Gothic" pitchFamily="34" charset="0"/>
            </a:endParaRPr>
          </a:p>
          <a:p>
            <a:pPr algn="just"/>
            <a:r>
              <a:rPr lang="es-ES" sz="1800" dirty="0" smtClean="0">
                <a:latin typeface="Century Gothic" pitchFamily="34" charset="0"/>
              </a:rPr>
              <a:t>La probeta se debe colocar sobre un soporte rígido. Las superficies en contacto deben estar limpias y libres de materias extrañas (escamas de óxido, lubricantes, suciedad, etc.). Es importante que la probeta descanse firmemente en el soporte para que no se produzcan desplazamientos durante el ensayo. </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 name="Shape 68"/>
          <p:cNvSpPr txBox="1">
            <a:spLocks noGrp="1"/>
          </p:cNvSpPr>
          <p:nvPr>
            <p:ph type="title"/>
          </p:nvPr>
        </p:nvSpPr>
        <p:spPr>
          <a:xfrm>
            <a:off x="311700" y="315925"/>
            <a:ext cx="5124396" cy="831300"/>
          </a:xfrm>
          <a:prstGeom prst="rect">
            <a:avLst/>
          </a:prstGeom>
        </p:spPr>
        <p:txBody>
          <a:bodyPr lIns="91425" tIns="91425" rIns="91425" bIns="91425" anchor="b" anchorCtr="0">
            <a:noAutofit/>
          </a:bodyPr>
          <a:lstStyle/>
          <a:p>
            <a:pPr lvl="0">
              <a:spcBef>
                <a:spcPts val="0"/>
              </a:spcBef>
              <a:buNone/>
            </a:pPr>
            <a:r>
              <a:rPr lang="es" dirty="0"/>
              <a:t>ENSAYO </a:t>
            </a:r>
            <a:r>
              <a:rPr lang="es" dirty="0" smtClean="0"/>
              <a:t>DE DUREZA VICKERS</a:t>
            </a:r>
            <a:endParaRPr lang="es" dirty="0"/>
          </a:p>
        </p:txBody>
      </p:sp>
      <p:sp>
        <p:nvSpPr>
          <p:cNvPr id="9" name="8 Rectángulo"/>
          <p:cNvSpPr/>
          <p:nvPr/>
        </p:nvSpPr>
        <p:spPr>
          <a:xfrm>
            <a:off x="323528" y="1986975"/>
            <a:ext cx="8568952" cy="1200329"/>
          </a:xfrm>
          <a:prstGeom prst="rect">
            <a:avLst/>
          </a:prstGeom>
        </p:spPr>
        <p:txBody>
          <a:bodyPr wrap="square">
            <a:spAutoFit/>
          </a:bodyPr>
          <a:lstStyle/>
          <a:p>
            <a:pPr algn="just"/>
            <a:r>
              <a:rPr lang="es-ES" sz="1800" dirty="0" smtClean="0">
                <a:latin typeface="Century Gothic" pitchFamily="34" charset="0"/>
              </a:rPr>
              <a:t>Se deriva </a:t>
            </a:r>
            <a:r>
              <a:rPr lang="es-ES" sz="1800" dirty="0" smtClean="0">
                <a:latin typeface="Century Gothic" pitchFamily="34" charset="0"/>
              </a:rPr>
              <a:t>directamente del método </a:t>
            </a:r>
            <a:r>
              <a:rPr lang="es-ES" sz="1800" dirty="0" err="1" smtClean="0">
                <a:latin typeface="Century Gothic" pitchFamily="34" charset="0"/>
              </a:rPr>
              <a:t>Brinell</a:t>
            </a:r>
            <a:r>
              <a:rPr lang="es-ES" sz="1800" dirty="0" smtClean="0">
                <a:latin typeface="Century Gothic" pitchFamily="34" charset="0"/>
              </a:rPr>
              <a:t> y fue introducido en 1925 empleándose actualmente mucho, sobre todo en los laboratorios, y en particular para piezas delgadas y templadas, con </a:t>
            </a:r>
            <a:r>
              <a:rPr lang="es-ES" sz="1800" b="1" dirty="0" smtClean="0">
                <a:latin typeface="Century Gothic" pitchFamily="34" charset="0"/>
              </a:rPr>
              <a:t>espesores mínimos de 0.2 mm. </a:t>
            </a:r>
            <a:endParaRPr lang="es-ES" sz="1800" b="1" dirty="0">
              <a:latin typeface="Century Gothic"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plus(in)">
                                      <p:cBhvr>
                                        <p:cTn id="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442</Words>
  <Application>Microsoft Office PowerPoint</Application>
  <PresentationFormat>Presentación en pantalla (16:9)</PresentationFormat>
  <Paragraphs>44</Paragraphs>
  <Slides>13</Slides>
  <Notes>9</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Economica</vt:lpstr>
      <vt:lpstr>Open Sans</vt:lpstr>
      <vt:lpstr>Century Gothic</vt:lpstr>
      <vt:lpstr>luxe</vt:lpstr>
      <vt:lpstr>ENSAYOS DESTRUCTIVOS</vt:lpstr>
      <vt:lpstr>ENSAYO DE DUREZA BRINELL</vt:lpstr>
      <vt:lpstr>Diapositiva 3</vt:lpstr>
      <vt:lpstr>Diapositiva 4</vt:lpstr>
      <vt:lpstr>DESIGNACIÓN DEL ENSAYO</vt:lpstr>
      <vt:lpstr>Características y limitaciones</vt:lpstr>
      <vt:lpstr>Características y limitaciones</vt:lpstr>
      <vt:lpstr>Diapositiva 8</vt:lpstr>
      <vt:lpstr>ENSAYO DE DUREZA VICKERS</vt:lpstr>
      <vt:lpstr>Diapositiva 10</vt:lpstr>
      <vt:lpstr>Diapositiva 11</vt:lpstr>
      <vt:lpstr>Diapositiva 12</vt:lpstr>
      <vt:lpstr>DESIGNACIÓN  DEL ENSAYO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ENSAYOS DESTRUCTIVOS</dc:title>
  <dc:creator>Equipo 3</dc:creator>
  <cp:lastModifiedBy>Geles</cp:lastModifiedBy>
  <cp:revision>7</cp:revision>
  <dcterms:modified xsi:type="dcterms:W3CDTF">2016-05-25T05:11:39Z</dcterms:modified>
</cp:coreProperties>
</file>