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0" r:id="rId3"/>
    <p:sldId id="279" r:id="rId4"/>
    <p:sldId id="277" r:id="rId5"/>
    <p:sldId id="272" r:id="rId6"/>
    <p:sldId id="280" r:id="rId7"/>
    <p:sldId id="274" r:id="rId8"/>
    <p:sldId id="275" r:id="rId9"/>
    <p:sldId id="276" r:id="rId10"/>
    <p:sldId id="281" r:id="rId11"/>
    <p:sldId id="257" r:id="rId12"/>
    <p:sldId id="258" r:id="rId13"/>
    <p:sldId id="259" r:id="rId14"/>
    <p:sldId id="260" r:id="rId15"/>
    <p:sldId id="261" r:id="rId16"/>
    <p:sldId id="262" r:id="rId17"/>
    <p:sldId id="263" r:id="rId18"/>
    <p:sldId id="264" r:id="rId19"/>
    <p:sldId id="265"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hyperlink" Target="https://www.uaeh.edu.mx/docencia/P_Presentaciones/Sahagun/industrial/2018/Forjado.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91C2D-B0CC-45FD-9DBC-D3D77005411C}"/>
              </a:ext>
            </a:extLst>
          </p:cNvPr>
          <p:cNvSpPr>
            <a:spLocks noGrp="1"/>
          </p:cNvSpPr>
          <p:nvPr>
            <p:ph type="ctrTitle"/>
          </p:nvPr>
        </p:nvSpPr>
        <p:spPr/>
        <p:txBody>
          <a:bodyPr/>
          <a:lstStyle/>
          <a:p>
            <a:r>
              <a:rPr lang="es-MX" dirty="0"/>
              <a:t>FORJADO DE METALES</a:t>
            </a:r>
          </a:p>
        </p:txBody>
      </p:sp>
      <p:sp>
        <p:nvSpPr>
          <p:cNvPr id="3" name="Subtítulo 2">
            <a:extLst>
              <a:ext uri="{FF2B5EF4-FFF2-40B4-BE49-F238E27FC236}">
                <a16:creationId xmlns:a16="http://schemas.microsoft.com/office/drawing/2014/main" id="{52DC2ADE-0DC9-4E1A-8EE7-FF3831CDBF93}"/>
              </a:ext>
            </a:extLst>
          </p:cNvPr>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31545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FB020A-BD7A-4F17-BAC2-2820C3DD6A56}"/>
              </a:ext>
            </a:extLst>
          </p:cNvPr>
          <p:cNvSpPr>
            <a:spLocks noGrp="1"/>
          </p:cNvSpPr>
          <p:nvPr>
            <p:ph idx="1"/>
          </p:nvPr>
        </p:nvSpPr>
        <p:spPr>
          <a:xfrm>
            <a:off x="1567543" y="217714"/>
            <a:ext cx="9937069" cy="6640286"/>
          </a:xfrm>
        </p:spPr>
        <p:txBody>
          <a:bodyPr>
            <a:normAutofit/>
          </a:bodyPr>
          <a:lstStyle/>
          <a:p>
            <a:pPr lvl="4" algn="just"/>
            <a:r>
              <a:rPr lang="es-MX" sz="1800" dirty="0"/>
              <a:t>Penetrado. Este es un proceso de penetración de la superficie de una pieza de trabajo(aunque sin pasar a través de ella) con un punzón para producir una cavidad o una impresión. Dicha pieza se puede confinar en un contenedor (como la cavidad de una matriz) o dejar sin restricciones. Su deformación dependerá de cuánto se limita su flujo conforme desciende el punzón. Ejemplos comunes de penetrado son el ahuecamiento y la cavidad hexagonal en las cabezas de los tornillos</a:t>
            </a:r>
          </a:p>
          <a:p>
            <a:pPr lvl="4" algn="just"/>
            <a:r>
              <a:rPr lang="es-MX" sz="1800" dirty="0"/>
              <a:t>Extrusión de tubos. En este proceso se reduce el diámetro interno y/o espesor del tubo con el uso de mandriles internos o sin él </a:t>
            </a:r>
          </a:p>
          <a:p>
            <a:pPr lvl="4" algn="just"/>
            <a:endParaRPr lang="es-MX" sz="1800" dirty="0"/>
          </a:p>
        </p:txBody>
      </p:sp>
      <p:pic>
        <p:nvPicPr>
          <p:cNvPr id="4" name="Imagen 3">
            <a:extLst>
              <a:ext uri="{FF2B5EF4-FFF2-40B4-BE49-F238E27FC236}">
                <a16:creationId xmlns:a16="http://schemas.microsoft.com/office/drawing/2014/main" id="{B6967AD2-4796-4ED2-A0CD-42DCA7A52727}"/>
              </a:ext>
            </a:extLst>
          </p:cNvPr>
          <p:cNvPicPr>
            <a:picLocks noChangeAspect="1"/>
          </p:cNvPicPr>
          <p:nvPr/>
        </p:nvPicPr>
        <p:blipFill rotWithShape="1">
          <a:blip r:embed="rId2"/>
          <a:srcRect l="27808" t="40611" r="53962" b="30246"/>
          <a:stretch/>
        </p:blipFill>
        <p:spPr>
          <a:xfrm>
            <a:off x="868045" y="217714"/>
            <a:ext cx="2528298" cy="2272268"/>
          </a:xfrm>
          <a:prstGeom prst="rect">
            <a:avLst/>
          </a:prstGeom>
        </p:spPr>
      </p:pic>
      <p:pic>
        <p:nvPicPr>
          <p:cNvPr id="5" name="Imagen 4">
            <a:extLst>
              <a:ext uri="{FF2B5EF4-FFF2-40B4-BE49-F238E27FC236}">
                <a16:creationId xmlns:a16="http://schemas.microsoft.com/office/drawing/2014/main" id="{7D84D1F5-1D40-44E3-BAC8-96188A5EF986}"/>
              </a:ext>
            </a:extLst>
          </p:cNvPr>
          <p:cNvPicPr>
            <a:picLocks noChangeAspect="1"/>
          </p:cNvPicPr>
          <p:nvPr/>
        </p:nvPicPr>
        <p:blipFill rotWithShape="1">
          <a:blip r:embed="rId3"/>
          <a:srcRect l="31477" t="35290" r="32445" b="30999"/>
          <a:stretch/>
        </p:blipFill>
        <p:spPr>
          <a:xfrm>
            <a:off x="3737720" y="3251201"/>
            <a:ext cx="7394737" cy="3389085"/>
          </a:xfrm>
          <a:prstGeom prst="rect">
            <a:avLst/>
          </a:prstGeom>
        </p:spPr>
      </p:pic>
    </p:spTree>
    <p:extLst>
      <p:ext uri="{BB962C8B-B14F-4D97-AF65-F5344CB8AC3E}">
        <p14:creationId xmlns:p14="http://schemas.microsoft.com/office/powerpoint/2010/main" val="337873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10506-A6FC-4890-8188-59A7B7A186BC}"/>
              </a:ext>
            </a:extLst>
          </p:cNvPr>
          <p:cNvSpPr>
            <a:spLocks noGrp="1"/>
          </p:cNvSpPr>
          <p:nvPr>
            <p:ph type="title"/>
          </p:nvPr>
        </p:nvSpPr>
        <p:spPr/>
        <p:txBody>
          <a:bodyPr/>
          <a:lstStyle/>
          <a:p>
            <a:r>
              <a:rPr lang="es-MX" dirty="0"/>
              <a:t>Forjabilidad de los metales</a:t>
            </a:r>
          </a:p>
        </p:txBody>
      </p:sp>
      <p:sp>
        <p:nvSpPr>
          <p:cNvPr id="3" name="Marcador de contenido 2">
            <a:extLst>
              <a:ext uri="{FF2B5EF4-FFF2-40B4-BE49-F238E27FC236}">
                <a16:creationId xmlns:a16="http://schemas.microsoft.com/office/drawing/2014/main" id="{C7B92AD8-4076-4378-BF49-24DA44B5670B}"/>
              </a:ext>
            </a:extLst>
          </p:cNvPr>
          <p:cNvSpPr>
            <a:spLocks noGrp="1"/>
          </p:cNvSpPr>
          <p:nvPr>
            <p:ph idx="1"/>
          </p:nvPr>
        </p:nvSpPr>
        <p:spPr/>
        <p:txBody>
          <a:bodyPr>
            <a:normAutofit/>
          </a:bodyPr>
          <a:lstStyle/>
          <a:p>
            <a:pPr marL="0" indent="0" algn="just">
              <a:buNone/>
            </a:pPr>
            <a:r>
              <a:rPr lang="es-MX" sz="2000" dirty="0"/>
              <a:t>Capacidad de un material para someterse a deformación sin agrietarse.</a:t>
            </a:r>
          </a:p>
          <a:p>
            <a:pPr marL="0" indent="0" algn="just">
              <a:buNone/>
            </a:pPr>
            <a:endParaRPr lang="es-MX" sz="2000" dirty="0"/>
          </a:p>
          <a:p>
            <a:pPr marL="0" indent="0" algn="just">
              <a:buNone/>
            </a:pPr>
            <a:endParaRPr lang="es-MX" sz="2000" dirty="0"/>
          </a:p>
          <a:p>
            <a:pPr algn="just"/>
            <a:r>
              <a:rPr lang="es-MX" sz="2000" dirty="0"/>
              <a:t>Recalcado</a:t>
            </a:r>
          </a:p>
          <a:p>
            <a:pPr algn="just"/>
            <a:r>
              <a:rPr lang="es-MX" sz="2000" dirty="0"/>
              <a:t>Torsión en caliente</a:t>
            </a:r>
          </a:p>
        </p:txBody>
      </p:sp>
      <p:pic>
        <p:nvPicPr>
          <p:cNvPr id="4" name="Imagen 3">
            <a:extLst>
              <a:ext uri="{FF2B5EF4-FFF2-40B4-BE49-F238E27FC236}">
                <a16:creationId xmlns:a16="http://schemas.microsoft.com/office/drawing/2014/main" id="{1BAED804-AF89-4863-975D-FB0CC4CA3E4D}"/>
              </a:ext>
            </a:extLst>
          </p:cNvPr>
          <p:cNvPicPr>
            <a:picLocks noChangeAspect="1"/>
          </p:cNvPicPr>
          <p:nvPr/>
        </p:nvPicPr>
        <p:blipFill>
          <a:blip r:embed="rId2"/>
          <a:stretch>
            <a:fillRect/>
          </a:stretch>
        </p:blipFill>
        <p:spPr>
          <a:xfrm>
            <a:off x="6484937" y="2871565"/>
            <a:ext cx="5019675" cy="3362325"/>
          </a:xfrm>
          <a:prstGeom prst="rect">
            <a:avLst/>
          </a:prstGeom>
        </p:spPr>
      </p:pic>
    </p:spTree>
    <p:extLst>
      <p:ext uri="{BB962C8B-B14F-4D97-AF65-F5344CB8AC3E}">
        <p14:creationId xmlns:p14="http://schemas.microsoft.com/office/powerpoint/2010/main" val="286225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D9EBC32-C003-4AA2-B9BD-30163139225D}"/>
              </a:ext>
            </a:extLst>
          </p:cNvPr>
          <p:cNvPicPr>
            <a:picLocks noGrp="1" noChangeAspect="1"/>
          </p:cNvPicPr>
          <p:nvPr>
            <p:ph idx="1"/>
          </p:nvPr>
        </p:nvPicPr>
        <p:blipFill rotWithShape="1">
          <a:blip r:embed="rId2"/>
          <a:srcRect l="1070" t="10103" r="1334" b="13785"/>
          <a:stretch/>
        </p:blipFill>
        <p:spPr>
          <a:xfrm>
            <a:off x="1696278" y="855577"/>
            <a:ext cx="8799444" cy="5146845"/>
          </a:xfrm>
          <a:prstGeom prst="rect">
            <a:avLst/>
          </a:prstGeom>
        </p:spPr>
      </p:pic>
    </p:spTree>
    <p:extLst>
      <p:ext uri="{BB962C8B-B14F-4D97-AF65-F5344CB8AC3E}">
        <p14:creationId xmlns:p14="http://schemas.microsoft.com/office/powerpoint/2010/main" val="86221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C0274-62DF-4FD3-B870-9DE3F4346A99}"/>
              </a:ext>
            </a:extLst>
          </p:cNvPr>
          <p:cNvSpPr>
            <a:spLocks noGrp="1"/>
          </p:cNvSpPr>
          <p:nvPr>
            <p:ph type="title"/>
          </p:nvPr>
        </p:nvSpPr>
        <p:spPr/>
        <p:txBody>
          <a:bodyPr/>
          <a:lstStyle/>
          <a:p>
            <a:r>
              <a:rPr lang="es-MX" dirty="0"/>
              <a:t>Defectos del forjado</a:t>
            </a:r>
          </a:p>
        </p:txBody>
      </p:sp>
      <p:sp>
        <p:nvSpPr>
          <p:cNvPr id="3" name="Marcador de contenido 2">
            <a:extLst>
              <a:ext uri="{FF2B5EF4-FFF2-40B4-BE49-F238E27FC236}">
                <a16:creationId xmlns:a16="http://schemas.microsoft.com/office/drawing/2014/main" id="{A68B72D2-A91A-4203-A51F-ACB6A2EF1A67}"/>
              </a:ext>
            </a:extLst>
          </p:cNvPr>
          <p:cNvSpPr>
            <a:spLocks noGrp="1"/>
          </p:cNvSpPr>
          <p:nvPr>
            <p:ph idx="1"/>
          </p:nvPr>
        </p:nvSpPr>
        <p:spPr>
          <a:xfrm>
            <a:off x="2589212" y="1733550"/>
            <a:ext cx="8915400" cy="3777622"/>
          </a:xfrm>
        </p:spPr>
        <p:txBody>
          <a:bodyPr/>
          <a:lstStyle/>
          <a:p>
            <a:pPr marL="0" indent="0" algn="just">
              <a:buNone/>
            </a:pPr>
            <a:r>
              <a:rPr lang="es-MX" dirty="0"/>
              <a:t>Además del agrietamiento de la superficie durante el forjado, también se pueden desarrollar otros defectos debido al patrón de flujo del material en la matriz.</a:t>
            </a:r>
          </a:p>
          <a:p>
            <a:pPr marL="0" indent="0" algn="just">
              <a:buNone/>
            </a:pPr>
            <a:endParaRPr lang="es-MX" dirty="0"/>
          </a:p>
        </p:txBody>
      </p:sp>
      <p:pic>
        <p:nvPicPr>
          <p:cNvPr id="4" name="Imagen 3">
            <a:extLst>
              <a:ext uri="{FF2B5EF4-FFF2-40B4-BE49-F238E27FC236}">
                <a16:creationId xmlns:a16="http://schemas.microsoft.com/office/drawing/2014/main" id="{B8E13A0D-6869-46B4-8F20-7FF9AB9BF512}"/>
              </a:ext>
            </a:extLst>
          </p:cNvPr>
          <p:cNvPicPr>
            <a:picLocks noChangeAspect="1"/>
          </p:cNvPicPr>
          <p:nvPr/>
        </p:nvPicPr>
        <p:blipFill rotWithShape="1">
          <a:blip r:embed="rId2"/>
          <a:srcRect l="18594" t="21931" r="25625" b="15817"/>
          <a:stretch/>
        </p:blipFill>
        <p:spPr>
          <a:xfrm>
            <a:off x="4065587" y="2593591"/>
            <a:ext cx="5962650" cy="3741271"/>
          </a:xfrm>
          <a:prstGeom prst="rect">
            <a:avLst/>
          </a:prstGeom>
        </p:spPr>
      </p:pic>
    </p:spTree>
    <p:extLst>
      <p:ext uri="{BB962C8B-B14F-4D97-AF65-F5344CB8AC3E}">
        <p14:creationId xmlns:p14="http://schemas.microsoft.com/office/powerpoint/2010/main" val="359981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DF4BB43-C1F0-4347-9E3C-701B3AD3D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23FFBC-97B3-498A-810A-1572AD9163C2}"/>
              </a:ext>
            </a:extLst>
          </p:cNvPr>
          <p:cNvSpPr>
            <a:spLocks noGrp="1"/>
          </p:cNvSpPr>
          <p:nvPr>
            <p:ph type="title"/>
          </p:nvPr>
        </p:nvSpPr>
        <p:spPr>
          <a:xfrm>
            <a:off x="649224" y="645106"/>
            <a:ext cx="5122652" cy="1259894"/>
          </a:xfrm>
        </p:spPr>
        <p:txBody>
          <a:bodyPr>
            <a:normAutofit/>
          </a:bodyPr>
          <a:lstStyle/>
          <a:p>
            <a:r>
              <a:rPr lang="es-MX">
                <a:solidFill>
                  <a:srgbClr val="555335"/>
                </a:solidFill>
              </a:rPr>
              <a:t>Diseño de matrices</a:t>
            </a:r>
          </a:p>
        </p:txBody>
      </p:sp>
      <p:sp>
        <p:nvSpPr>
          <p:cNvPr id="75" name="Rectangle 74">
            <a:extLst>
              <a:ext uri="{FF2B5EF4-FFF2-40B4-BE49-F238E27FC236}">
                <a16:creationId xmlns:a16="http://schemas.microsoft.com/office/drawing/2014/main" id="{4C62B778-DDF8-42FB-8F13-9BFB0D4FF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5533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 name="Marcador de contenido 2">
            <a:extLst>
              <a:ext uri="{FF2B5EF4-FFF2-40B4-BE49-F238E27FC236}">
                <a16:creationId xmlns:a16="http://schemas.microsoft.com/office/drawing/2014/main" id="{CF3C4B7E-A9EA-4C76-AEFF-5F4532036492}"/>
              </a:ext>
            </a:extLst>
          </p:cNvPr>
          <p:cNvSpPr>
            <a:spLocks noGrp="1"/>
          </p:cNvSpPr>
          <p:nvPr>
            <p:ph idx="1"/>
          </p:nvPr>
        </p:nvSpPr>
        <p:spPr>
          <a:xfrm>
            <a:off x="649225" y="2133600"/>
            <a:ext cx="5122652" cy="3759253"/>
          </a:xfrm>
        </p:spPr>
        <p:txBody>
          <a:bodyPr>
            <a:normAutofit/>
          </a:bodyPr>
          <a:lstStyle/>
          <a:p>
            <a:pPr marL="0" indent="0" algn="just">
              <a:buClr>
                <a:srgbClr val="EDDE11"/>
              </a:buClr>
              <a:buNone/>
            </a:pPr>
            <a:r>
              <a:rPr lang="es-MX" sz="2000" dirty="0"/>
              <a:t>La regla más importante en el diseño de matrices es que la parte fluye hacia donde hay menor resistencia. Por ello, deben planearse las formas intermedias de la pieza de trabajo de manera que llenen adecuadamente las cavidades de la matriz.</a:t>
            </a:r>
          </a:p>
        </p:txBody>
      </p:sp>
      <p:pic>
        <p:nvPicPr>
          <p:cNvPr id="2050" name="Picture 2" descr="Imagen relacionada">
            <a:extLst>
              <a:ext uri="{FF2B5EF4-FFF2-40B4-BE49-F238E27FC236}">
                <a16:creationId xmlns:a16="http://schemas.microsoft.com/office/drawing/2014/main" id="{C380269F-99EF-4A9E-B378-F796ACDC76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24548" y="645106"/>
            <a:ext cx="3574610" cy="2698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relacionada">
            <a:extLst>
              <a:ext uri="{FF2B5EF4-FFF2-40B4-BE49-F238E27FC236}">
                <a16:creationId xmlns:a16="http://schemas.microsoft.com/office/drawing/2014/main" id="{AB5E86C1-C2B9-47F5-9B4B-0EC60BF462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7742" y="3828570"/>
            <a:ext cx="5008221" cy="2384324"/>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12">
            <a:extLst>
              <a:ext uri="{FF2B5EF4-FFF2-40B4-BE49-F238E27FC236}">
                <a16:creationId xmlns:a16="http://schemas.microsoft.com/office/drawing/2014/main" id="{8E9272BA-9542-4423-AC14-949EE8674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10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F30EC-937C-41C8-A99B-36A944CD1473}"/>
              </a:ext>
            </a:extLst>
          </p:cNvPr>
          <p:cNvSpPr>
            <a:spLocks noGrp="1"/>
          </p:cNvSpPr>
          <p:nvPr>
            <p:ph type="title"/>
          </p:nvPr>
        </p:nvSpPr>
        <p:spPr/>
        <p:txBody>
          <a:bodyPr/>
          <a:lstStyle/>
          <a:p>
            <a:r>
              <a:rPr lang="es-MX" dirty="0"/>
              <a:t>Características de diseño de las matrices</a:t>
            </a:r>
          </a:p>
        </p:txBody>
      </p:sp>
      <p:sp>
        <p:nvSpPr>
          <p:cNvPr id="3" name="Marcador de contenido 2">
            <a:extLst>
              <a:ext uri="{FF2B5EF4-FFF2-40B4-BE49-F238E27FC236}">
                <a16:creationId xmlns:a16="http://schemas.microsoft.com/office/drawing/2014/main" id="{93246DE9-1895-4AB5-9F43-F59124C4A736}"/>
              </a:ext>
            </a:extLst>
          </p:cNvPr>
          <p:cNvSpPr>
            <a:spLocks noGrp="1"/>
          </p:cNvSpPr>
          <p:nvPr>
            <p:ph idx="1"/>
          </p:nvPr>
        </p:nvSpPr>
        <p:spPr/>
        <p:txBody>
          <a:bodyPr/>
          <a:lstStyle/>
          <a:p>
            <a:pPr marL="0" indent="0" algn="just">
              <a:buNone/>
            </a:pPr>
            <a:r>
              <a:rPr lang="es-MX" sz="2000" dirty="0"/>
              <a:t>Para la mayoría de forjas, la línea de partición se encuentra en la sección transversal más grande de la parte.</a:t>
            </a:r>
          </a:p>
          <a:p>
            <a:pPr marL="0" indent="0">
              <a:buNone/>
            </a:pPr>
            <a:endParaRPr lang="es-MX" dirty="0"/>
          </a:p>
        </p:txBody>
      </p:sp>
      <p:pic>
        <p:nvPicPr>
          <p:cNvPr id="4" name="Imagen 3">
            <a:extLst>
              <a:ext uri="{FF2B5EF4-FFF2-40B4-BE49-F238E27FC236}">
                <a16:creationId xmlns:a16="http://schemas.microsoft.com/office/drawing/2014/main" id="{43007872-7BD4-4565-9A39-F12B884C45D9}"/>
              </a:ext>
            </a:extLst>
          </p:cNvPr>
          <p:cNvPicPr>
            <a:picLocks noChangeAspect="1"/>
          </p:cNvPicPr>
          <p:nvPr/>
        </p:nvPicPr>
        <p:blipFill rotWithShape="1">
          <a:blip r:embed="rId2"/>
          <a:srcRect l="18281" t="27767" r="22969" b="31658"/>
          <a:stretch/>
        </p:blipFill>
        <p:spPr>
          <a:xfrm>
            <a:off x="3188493" y="3237458"/>
            <a:ext cx="7716838" cy="2996432"/>
          </a:xfrm>
          <a:prstGeom prst="rect">
            <a:avLst/>
          </a:prstGeom>
        </p:spPr>
      </p:pic>
    </p:spTree>
    <p:extLst>
      <p:ext uri="{BB962C8B-B14F-4D97-AF65-F5344CB8AC3E}">
        <p14:creationId xmlns:p14="http://schemas.microsoft.com/office/powerpoint/2010/main" val="294075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1CE2-3BE8-4438-A63E-4382059BE99B}"/>
              </a:ext>
            </a:extLst>
          </p:cNvPr>
          <p:cNvSpPr>
            <a:spLocks noGrp="1"/>
          </p:cNvSpPr>
          <p:nvPr>
            <p:ph type="title"/>
          </p:nvPr>
        </p:nvSpPr>
        <p:spPr/>
        <p:txBody>
          <a:bodyPr/>
          <a:lstStyle/>
          <a:p>
            <a:r>
              <a:rPr lang="es-MX" dirty="0"/>
              <a:t>Materiales para matrices</a:t>
            </a:r>
          </a:p>
        </p:txBody>
      </p:sp>
      <p:sp>
        <p:nvSpPr>
          <p:cNvPr id="3" name="Marcador de contenido 2">
            <a:extLst>
              <a:ext uri="{FF2B5EF4-FFF2-40B4-BE49-F238E27FC236}">
                <a16:creationId xmlns:a16="http://schemas.microsoft.com/office/drawing/2014/main" id="{7A7ADB43-A858-459E-8624-0AED02DD94CF}"/>
              </a:ext>
            </a:extLst>
          </p:cNvPr>
          <p:cNvSpPr>
            <a:spLocks noGrp="1"/>
          </p:cNvSpPr>
          <p:nvPr>
            <p:ph idx="1"/>
          </p:nvPr>
        </p:nvSpPr>
        <p:spPr>
          <a:xfrm>
            <a:off x="2592925" y="1905000"/>
            <a:ext cx="8915400" cy="3777622"/>
          </a:xfrm>
        </p:spPr>
        <p:txBody>
          <a:bodyPr/>
          <a:lstStyle/>
          <a:p>
            <a:pPr marL="0" indent="0">
              <a:buNone/>
            </a:pPr>
            <a:r>
              <a:rPr lang="es-MX" sz="2000" dirty="0"/>
              <a:t>Los requisitos generales de los materiales para matrices son:</a:t>
            </a:r>
          </a:p>
          <a:p>
            <a:pPr marL="0" indent="0">
              <a:buNone/>
            </a:pPr>
            <a:endParaRPr lang="es-MX" sz="2000" dirty="0"/>
          </a:p>
          <a:p>
            <a:r>
              <a:rPr lang="es-MX" sz="2000" dirty="0"/>
              <a:t>Resistencia y tenacidad a temperaturas elevadas</a:t>
            </a:r>
          </a:p>
          <a:p>
            <a:r>
              <a:rPr lang="es-MX" sz="2000" dirty="0"/>
              <a:t>Templabilidad y capacidad de endurecimiento uniforme</a:t>
            </a:r>
          </a:p>
          <a:p>
            <a:r>
              <a:rPr lang="es-MX" sz="2000" dirty="0"/>
              <a:t>Resistencia al impacto mecánico y térmico</a:t>
            </a:r>
          </a:p>
          <a:p>
            <a:r>
              <a:rPr lang="es-MX" sz="2000" dirty="0"/>
              <a:t>Resistencia al desgaste</a:t>
            </a:r>
          </a:p>
          <a:p>
            <a:endParaRPr lang="es-MX" dirty="0"/>
          </a:p>
        </p:txBody>
      </p:sp>
    </p:spTree>
    <p:extLst>
      <p:ext uri="{BB962C8B-B14F-4D97-AF65-F5344CB8AC3E}">
        <p14:creationId xmlns:p14="http://schemas.microsoft.com/office/powerpoint/2010/main" val="280706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astel, pieza, chocolate, comida&#10;&#10;Descripción generada automáticamente">
            <a:extLst>
              <a:ext uri="{FF2B5EF4-FFF2-40B4-BE49-F238E27FC236}">
                <a16:creationId xmlns:a16="http://schemas.microsoft.com/office/drawing/2014/main" id="{117BDA26-B5DC-420E-B3B3-1CF51243F0E9}"/>
              </a:ext>
            </a:extLst>
          </p:cNvPr>
          <p:cNvPicPr>
            <a:picLocks noChangeAspect="1"/>
          </p:cNvPicPr>
          <p:nvPr/>
        </p:nvPicPr>
        <p:blipFill rotWithShape="1">
          <a:blip r:embed="rId2">
            <a:alphaModFix amt="35000"/>
          </a:blip>
          <a:srcRect/>
          <a:stretch/>
        </p:blipFill>
        <p:spPr>
          <a:xfrm>
            <a:off x="-8825" y="10"/>
            <a:ext cx="12192000" cy="6857990"/>
          </a:xfrm>
          <a:prstGeom prst="rect">
            <a:avLst/>
          </a:prstGeom>
        </p:spPr>
      </p:pic>
      <p:sp>
        <p:nvSpPr>
          <p:cNvPr id="2" name="Título 1">
            <a:extLst>
              <a:ext uri="{FF2B5EF4-FFF2-40B4-BE49-F238E27FC236}">
                <a16:creationId xmlns:a16="http://schemas.microsoft.com/office/drawing/2014/main" id="{D267E38B-E8C8-44DB-B542-0FBD054906C0}"/>
              </a:ext>
            </a:extLst>
          </p:cNvPr>
          <p:cNvSpPr>
            <a:spLocks noGrp="1"/>
          </p:cNvSpPr>
          <p:nvPr>
            <p:ph type="title"/>
          </p:nvPr>
        </p:nvSpPr>
        <p:spPr>
          <a:xfrm>
            <a:off x="1935513" y="624110"/>
            <a:ext cx="8911687" cy="1280890"/>
          </a:xfrm>
        </p:spPr>
        <p:txBody>
          <a:bodyPr>
            <a:normAutofit/>
          </a:bodyPr>
          <a:lstStyle/>
          <a:p>
            <a:r>
              <a:rPr lang="es-MX" dirty="0">
                <a:solidFill>
                  <a:schemeClr val="tx1"/>
                </a:solidFill>
              </a:rPr>
              <a:t>Lubricación</a:t>
            </a:r>
          </a:p>
        </p:txBody>
      </p:sp>
      <p:sp>
        <p:nvSpPr>
          <p:cNvPr id="3" name="Marcador de contenido 2">
            <a:extLst>
              <a:ext uri="{FF2B5EF4-FFF2-40B4-BE49-F238E27FC236}">
                <a16:creationId xmlns:a16="http://schemas.microsoft.com/office/drawing/2014/main" id="{290DA7B0-BD2C-4711-8A18-CD61A70809F1}"/>
              </a:ext>
            </a:extLst>
          </p:cNvPr>
          <p:cNvSpPr>
            <a:spLocks noGrp="1"/>
          </p:cNvSpPr>
          <p:nvPr>
            <p:ph idx="1"/>
          </p:nvPr>
        </p:nvSpPr>
        <p:spPr>
          <a:xfrm>
            <a:off x="1931800" y="2133600"/>
            <a:ext cx="8915400" cy="3777622"/>
          </a:xfrm>
        </p:spPr>
        <p:txBody>
          <a:bodyPr>
            <a:normAutofit/>
          </a:bodyPr>
          <a:lstStyle/>
          <a:p>
            <a:pPr marL="0" indent="0" algn="just">
              <a:buNone/>
            </a:pPr>
            <a:r>
              <a:rPr lang="es-MX" sz="2000" dirty="0"/>
              <a:t>Los lubricantes influyen en gran medida en la fricción y el desgaste. Por consiguiente, afectan las fuerzas requeridas y la manera en la que el material fluye en las cavidades de las matrices.</a:t>
            </a:r>
          </a:p>
        </p:txBody>
      </p:sp>
    </p:spTree>
    <p:extLst>
      <p:ext uri="{BB962C8B-B14F-4D97-AF65-F5344CB8AC3E}">
        <p14:creationId xmlns:p14="http://schemas.microsoft.com/office/powerpoint/2010/main" val="69520472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interior, fuego, edificio, oscuro&#10;&#10;Descripción generada automáticamente">
            <a:extLst>
              <a:ext uri="{FF2B5EF4-FFF2-40B4-BE49-F238E27FC236}">
                <a16:creationId xmlns:a16="http://schemas.microsoft.com/office/drawing/2014/main" id="{1E7905B1-D48D-424B-AB49-58FA1031BC98}"/>
              </a:ext>
            </a:extLst>
          </p:cNvPr>
          <p:cNvPicPr>
            <a:picLocks noChangeAspect="1"/>
          </p:cNvPicPr>
          <p:nvPr/>
        </p:nvPicPr>
        <p:blipFill rotWithShape="1">
          <a:blip r:embed="rId2">
            <a:alphaModFix amt="35000"/>
          </a:blip>
          <a:srcRect l="18934" r="1066"/>
          <a:stretch/>
        </p:blipFill>
        <p:spPr>
          <a:xfrm>
            <a:off x="-8825" y="10"/>
            <a:ext cx="12192000" cy="6857990"/>
          </a:xfrm>
          <a:prstGeom prst="rect">
            <a:avLst/>
          </a:prstGeom>
        </p:spPr>
      </p:pic>
      <p:sp>
        <p:nvSpPr>
          <p:cNvPr id="2" name="Título 1">
            <a:extLst>
              <a:ext uri="{FF2B5EF4-FFF2-40B4-BE49-F238E27FC236}">
                <a16:creationId xmlns:a16="http://schemas.microsoft.com/office/drawing/2014/main" id="{AA9F1EB2-ADEF-48EA-8DB1-589DBEC2D3BA}"/>
              </a:ext>
            </a:extLst>
          </p:cNvPr>
          <p:cNvSpPr>
            <a:spLocks noGrp="1"/>
          </p:cNvSpPr>
          <p:nvPr>
            <p:ph type="title"/>
          </p:nvPr>
        </p:nvSpPr>
        <p:spPr>
          <a:xfrm>
            <a:off x="1935513" y="624110"/>
            <a:ext cx="8911687" cy="1280890"/>
          </a:xfrm>
        </p:spPr>
        <p:txBody>
          <a:bodyPr>
            <a:normAutofit/>
          </a:bodyPr>
          <a:lstStyle/>
          <a:p>
            <a:r>
              <a:rPr lang="es-MX">
                <a:solidFill>
                  <a:schemeClr val="tx1"/>
                </a:solidFill>
              </a:rPr>
              <a:t>Métodos de manufactura en las matrices</a:t>
            </a:r>
          </a:p>
        </p:txBody>
      </p:sp>
      <p:sp>
        <p:nvSpPr>
          <p:cNvPr id="3" name="Marcador de contenido 2">
            <a:extLst>
              <a:ext uri="{FF2B5EF4-FFF2-40B4-BE49-F238E27FC236}">
                <a16:creationId xmlns:a16="http://schemas.microsoft.com/office/drawing/2014/main" id="{33569D8E-7F30-4A2F-8BE2-C9C2F9FF44BA}"/>
              </a:ext>
            </a:extLst>
          </p:cNvPr>
          <p:cNvSpPr>
            <a:spLocks noGrp="1"/>
          </p:cNvSpPr>
          <p:nvPr>
            <p:ph idx="1"/>
          </p:nvPr>
        </p:nvSpPr>
        <p:spPr>
          <a:xfrm>
            <a:off x="1931800" y="2133600"/>
            <a:ext cx="8915400" cy="3777622"/>
          </a:xfrm>
        </p:spPr>
        <p:txBody>
          <a:bodyPr>
            <a:normAutofit/>
          </a:bodyPr>
          <a:lstStyle/>
          <a:p>
            <a:pPr marL="0" indent="0">
              <a:buNone/>
            </a:pPr>
            <a:r>
              <a:rPr lang="es-MX"/>
              <a:t>Se pueden utilizar métodos de manufactura, individualmente o en conjunto, para fabricar matrices de forjado:</a:t>
            </a:r>
          </a:p>
          <a:p>
            <a:pPr marL="0" indent="0">
              <a:buNone/>
            </a:pPr>
            <a:endParaRPr lang="es-MX"/>
          </a:p>
          <a:p>
            <a:r>
              <a:rPr lang="es-MX"/>
              <a:t>Fundición</a:t>
            </a:r>
          </a:p>
          <a:p>
            <a:r>
              <a:rPr lang="es-MX"/>
              <a:t>Forjado</a:t>
            </a:r>
          </a:p>
          <a:p>
            <a:r>
              <a:rPr lang="es-MX"/>
              <a:t>Maquinado</a:t>
            </a:r>
          </a:p>
          <a:p>
            <a:r>
              <a:rPr lang="es-MX"/>
              <a:t>Rectificado</a:t>
            </a:r>
          </a:p>
          <a:p>
            <a:r>
              <a:rPr lang="es-MX"/>
              <a:t>Métodos electrónicos y electroquímicos</a:t>
            </a:r>
          </a:p>
        </p:txBody>
      </p:sp>
    </p:spTree>
    <p:extLst>
      <p:ext uri="{BB962C8B-B14F-4D97-AF65-F5344CB8AC3E}">
        <p14:creationId xmlns:p14="http://schemas.microsoft.com/office/powerpoint/2010/main" val="187074623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0227F-339C-4111-9425-2FE5EEFA62A7}"/>
              </a:ext>
            </a:extLst>
          </p:cNvPr>
          <p:cNvSpPr>
            <a:spLocks noGrp="1"/>
          </p:cNvSpPr>
          <p:nvPr>
            <p:ph type="title"/>
          </p:nvPr>
        </p:nvSpPr>
        <p:spPr/>
        <p:txBody>
          <a:bodyPr/>
          <a:lstStyle/>
          <a:p>
            <a:r>
              <a:rPr lang="es-MX" dirty="0"/>
              <a:t>Fallas en las matrices</a:t>
            </a:r>
          </a:p>
        </p:txBody>
      </p:sp>
      <p:sp>
        <p:nvSpPr>
          <p:cNvPr id="3" name="Marcador de contenido 2">
            <a:extLst>
              <a:ext uri="{FF2B5EF4-FFF2-40B4-BE49-F238E27FC236}">
                <a16:creationId xmlns:a16="http://schemas.microsoft.com/office/drawing/2014/main" id="{D93A5FD4-AAE6-4F1C-8DD2-ECD219DDFFF8}"/>
              </a:ext>
            </a:extLst>
          </p:cNvPr>
          <p:cNvSpPr>
            <a:spLocks noGrp="1"/>
          </p:cNvSpPr>
          <p:nvPr>
            <p:ph idx="1"/>
          </p:nvPr>
        </p:nvSpPr>
        <p:spPr/>
        <p:txBody>
          <a:bodyPr/>
          <a:lstStyle/>
          <a:p>
            <a:pPr algn="just"/>
            <a:r>
              <a:rPr lang="es-MX" dirty="0"/>
              <a:t>Diseño inadecuado de la matriz</a:t>
            </a:r>
          </a:p>
          <a:p>
            <a:pPr algn="just"/>
            <a:r>
              <a:rPr lang="es-MX" dirty="0"/>
              <a:t>Selección inapropiada del material de la matriz</a:t>
            </a:r>
          </a:p>
          <a:p>
            <a:pPr algn="just"/>
            <a:r>
              <a:rPr lang="es-MX" dirty="0"/>
              <a:t>Operaciones inadecuadas de tratamiento térmico y acabado</a:t>
            </a:r>
          </a:p>
          <a:p>
            <a:pPr algn="just"/>
            <a:r>
              <a:rPr lang="es-MX" dirty="0"/>
              <a:t>Sobrecalentamiento y agrietamiento por calor</a:t>
            </a:r>
          </a:p>
          <a:p>
            <a:pPr algn="just"/>
            <a:r>
              <a:rPr lang="es-MX" dirty="0"/>
              <a:t>Desgaste excesivo</a:t>
            </a:r>
          </a:p>
          <a:p>
            <a:pPr algn="just"/>
            <a:r>
              <a:rPr lang="es-MX" dirty="0"/>
              <a:t>Sobrecarga</a:t>
            </a:r>
          </a:p>
          <a:p>
            <a:pPr algn="just"/>
            <a:r>
              <a:rPr lang="es-MX" dirty="0"/>
              <a:t>Mal uso</a:t>
            </a:r>
          </a:p>
          <a:p>
            <a:endParaRPr lang="es-MX" dirty="0"/>
          </a:p>
        </p:txBody>
      </p:sp>
    </p:spTree>
    <p:extLst>
      <p:ext uri="{BB962C8B-B14F-4D97-AF65-F5344CB8AC3E}">
        <p14:creationId xmlns:p14="http://schemas.microsoft.com/office/powerpoint/2010/main" val="5270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71971-8626-4771-BD9C-7015F4A48187}"/>
              </a:ext>
            </a:extLst>
          </p:cNvPr>
          <p:cNvSpPr>
            <a:spLocks noGrp="1"/>
          </p:cNvSpPr>
          <p:nvPr>
            <p:ph type="title"/>
          </p:nvPr>
        </p:nvSpPr>
        <p:spPr>
          <a:xfrm>
            <a:off x="1659988" y="196218"/>
            <a:ext cx="8911687" cy="1280890"/>
          </a:xfrm>
        </p:spPr>
        <p:txBody>
          <a:bodyPr/>
          <a:lstStyle/>
          <a:p>
            <a:r>
              <a:rPr lang="es-MX" dirty="0"/>
              <a:t>INTRODUCCION</a:t>
            </a:r>
          </a:p>
        </p:txBody>
      </p:sp>
      <p:sp>
        <p:nvSpPr>
          <p:cNvPr id="3" name="Marcador de contenido 2">
            <a:extLst>
              <a:ext uri="{FF2B5EF4-FFF2-40B4-BE49-F238E27FC236}">
                <a16:creationId xmlns:a16="http://schemas.microsoft.com/office/drawing/2014/main" id="{CC0C0202-5D46-40EB-8004-AC3419FF8C28}"/>
              </a:ext>
            </a:extLst>
          </p:cNvPr>
          <p:cNvSpPr>
            <a:spLocks noGrp="1"/>
          </p:cNvSpPr>
          <p:nvPr>
            <p:ph idx="1"/>
          </p:nvPr>
        </p:nvSpPr>
        <p:spPr>
          <a:xfrm>
            <a:off x="1514845" y="735063"/>
            <a:ext cx="10280723" cy="5747382"/>
          </a:xfrm>
        </p:spPr>
        <p:txBody>
          <a:bodyPr>
            <a:normAutofit/>
          </a:bodyPr>
          <a:lstStyle/>
          <a:p>
            <a:pPr algn="just"/>
            <a:r>
              <a:rPr lang="es-MX" sz="2200" dirty="0"/>
              <a:t>El forjado es un proceso básico en el que la pieza de trabajo se moldea mediante fuerzas de compresión aplicadas por medio de matrices y herramentales. </a:t>
            </a:r>
          </a:p>
          <a:p>
            <a:pPr algn="just"/>
            <a:r>
              <a:rPr lang="es-MX" sz="2200" dirty="0"/>
              <a:t>Es una de las operaciones más antiguas e importantes en el trabajo de metales; se remonta al año 4000 a.C. y se utilizó por primera vez para realizar joyería, monedas y diversos implementos martillando el metal con herramientas hechas de piedra. </a:t>
            </a:r>
          </a:p>
          <a:p>
            <a:pPr algn="just"/>
            <a:r>
              <a:rPr lang="es-MX" sz="2200" dirty="0"/>
              <a:t>Las operaciones de forjado producen </a:t>
            </a:r>
            <a:r>
              <a:rPr lang="es-MX" sz="2200" dirty="0">
                <a:solidFill>
                  <a:srgbClr val="FF0000"/>
                </a:solidFill>
              </a:rPr>
              <a:t>partes discretas(</a:t>
            </a:r>
            <a:r>
              <a:rPr lang="es-MX" sz="2200" dirty="0"/>
              <a:t>que es posible controlar el flujo de metal en una matriz y la estructura de los granos del material</a:t>
            </a:r>
            <a:r>
              <a:rPr lang="es-MX" sz="2200" dirty="0">
                <a:solidFill>
                  <a:srgbClr val="FF0000"/>
                </a:solidFill>
              </a:rPr>
              <a:t>)</a:t>
            </a:r>
            <a:endParaRPr lang="es-MX" sz="2200" dirty="0"/>
          </a:p>
        </p:txBody>
      </p:sp>
      <p:pic>
        <p:nvPicPr>
          <p:cNvPr id="4" name="Imagen 3">
            <a:extLst>
              <a:ext uri="{FF2B5EF4-FFF2-40B4-BE49-F238E27FC236}">
                <a16:creationId xmlns:a16="http://schemas.microsoft.com/office/drawing/2014/main" id="{0794E737-D8B9-461F-A826-E7610E10BBDE}"/>
              </a:ext>
            </a:extLst>
          </p:cNvPr>
          <p:cNvPicPr>
            <a:picLocks noChangeAspect="1"/>
          </p:cNvPicPr>
          <p:nvPr/>
        </p:nvPicPr>
        <p:blipFill rotWithShape="1">
          <a:blip r:embed="rId2"/>
          <a:srcRect l="30476" t="41689" r="33572" b="37979"/>
          <a:stretch/>
        </p:blipFill>
        <p:spPr>
          <a:xfrm>
            <a:off x="4281714" y="4161946"/>
            <a:ext cx="7286358" cy="2696054"/>
          </a:xfrm>
          <a:prstGeom prst="rect">
            <a:avLst/>
          </a:prstGeom>
        </p:spPr>
      </p:pic>
    </p:spTree>
    <p:extLst>
      <p:ext uri="{BB962C8B-B14F-4D97-AF65-F5344CB8AC3E}">
        <p14:creationId xmlns:p14="http://schemas.microsoft.com/office/powerpoint/2010/main" val="74748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27CDA0-573B-41BC-928D-CACAD7328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C4C836F2-31C4-4EEF-BC1A-FF319F558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0758" cy="6858000"/>
          </a:xfrm>
          <a:prstGeom prst="rect">
            <a:avLst/>
          </a:prstGeom>
          <a:solidFill>
            <a:srgbClr val="1C5E6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7" name="Freeform 5">
            <a:extLst>
              <a:ext uri="{FF2B5EF4-FFF2-40B4-BE49-F238E27FC236}">
                <a16:creationId xmlns:a16="http://schemas.microsoft.com/office/drawing/2014/main" id="{6BC70588-4876-4BAC-A220-7DF6262C7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Imagen 5">
            <a:extLst>
              <a:ext uri="{FF2B5EF4-FFF2-40B4-BE49-F238E27FC236}">
                <a16:creationId xmlns:a16="http://schemas.microsoft.com/office/drawing/2014/main" id="{1DF947F2-485E-4871-860D-CE82F4E7C1A6}"/>
              </a:ext>
            </a:extLst>
          </p:cNvPr>
          <p:cNvPicPr>
            <a:picLocks noChangeAspect="1"/>
          </p:cNvPicPr>
          <p:nvPr/>
        </p:nvPicPr>
        <p:blipFill rotWithShape="1">
          <a:blip r:embed="rId2"/>
          <a:srcRect t="22272" b="8878"/>
          <a:stretch/>
        </p:blipFill>
        <p:spPr>
          <a:xfrm>
            <a:off x="8221978" y="2445949"/>
            <a:ext cx="3962402" cy="2339346"/>
          </a:xfrm>
          <a:prstGeom prst="rect">
            <a:avLst/>
          </a:prstGeom>
        </p:spPr>
      </p:pic>
      <p:cxnSp>
        <p:nvCxnSpPr>
          <p:cNvPr id="19" name="Straight Connector 18">
            <a:extLst>
              <a:ext uri="{FF2B5EF4-FFF2-40B4-BE49-F238E27FC236}">
                <a16:creationId xmlns:a16="http://schemas.microsoft.com/office/drawing/2014/main" id="{CE018A2B-131E-463E-A1DB-37DB6B9F10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231405" y="2254053"/>
            <a:ext cx="3959352" cy="2766"/>
          </a:xfrm>
          <a:prstGeom prst="line">
            <a:avLst/>
          </a:prstGeom>
          <a:ln w="50800" cap="sq">
            <a:solidFill>
              <a:srgbClr val="1C5E66"/>
            </a:solidFill>
          </a:ln>
        </p:spPr>
        <p:style>
          <a:lnRef idx="1">
            <a:schemeClr val="accent1"/>
          </a:lnRef>
          <a:fillRef idx="0">
            <a:schemeClr val="accent1"/>
          </a:fillRef>
          <a:effectRef idx="0">
            <a:schemeClr val="accent1"/>
          </a:effectRef>
          <a:fontRef idx="minor">
            <a:schemeClr val="tx1"/>
          </a:fontRef>
        </p:style>
      </p:cxnSp>
      <p:pic>
        <p:nvPicPr>
          <p:cNvPr id="4" name="Marcador de contenido 3">
            <a:extLst>
              <a:ext uri="{FF2B5EF4-FFF2-40B4-BE49-F238E27FC236}">
                <a16:creationId xmlns:a16="http://schemas.microsoft.com/office/drawing/2014/main" id="{B0FE449E-4864-4F40-9F2B-6BA8E871793C}"/>
              </a:ext>
            </a:extLst>
          </p:cNvPr>
          <p:cNvPicPr>
            <a:picLocks noChangeAspect="1"/>
          </p:cNvPicPr>
          <p:nvPr/>
        </p:nvPicPr>
        <p:blipFill rotWithShape="1">
          <a:blip r:embed="rId3"/>
          <a:srcRect b="14431"/>
          <a:stretch/>
        </p:blipFill>
        <p:spPr>
          <a:xfrm>
            <a:off x="8229598" y="4594782"/>
            <a:ext cx="3962402" cy="2263218"/>
          </a:xfrm>
          <a:prstGeom prst="rect">
            <a:avLst/>
          </a:prstGeom>
        </p:spPr>
      </p:pic>
      <p:cxnSp>
        <p:nvCxnSpPr>
          <p:cNvPr id="21" name="Straight Connector 20">
            <a:extLst>
              <a:ext uri="{FF2B5EF4-FFF2-40B4-BE49-F238E27FC236}">
                <a16:creationId xmlns:a16="http://schemas.microsoft.com/office/drawing/2014/main" id="{292FB128-E69D-495E-88C1-166AA92EC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231405" y="4594782"/>
            <a:ext cx="3959352" cy="2766"/>
          </a:xfrm>
          <a:prstGeom prst="line">
            <a:avLst/>
          </a:prstGeom>
          <a:ln w="50800" cap="sq">
            <a:solidFill>
              <a:srgbClr val="1C5E66"/>
            </a:solidFill>
          </a:ln>
        </p:spPr>
        <p:style>
          <a:lnRef idx="1">
            <a:schemeClr val="accent1"/>
          </a:lnRef>
          <a:fillRef idx="0">
            <a:schemeClr val="accent1"/>
          </a:fillRef>
          <a:effectRef idx="0">
            <a:schemeClr val="accent1"/>
          </a:effectRef>
          <a:fontRef idx="minor">
            <a:schemeClr val="tx1"/>
          </a:fontRef>
        </p:style>
      </p:cxnSp>
      <p:pic>
        <p:nvPicPr>
          <p:cNvPr id="16" name="Marcador de contenido 6">
            <a:extLst>
              <a:ext uri="{FF2B5EF4-FFF2-40B4-BE49-F238E27FC236}">
                <a16:creationId xmlns:a16="http://schemas.microsoft.com/office/drawing/2014/main" id="{7FED0A90-DD1D-4350-B14A-020AE1189660}"/>
              </a:ext>
            </a:extLst>
          </p:cNvPr>
          <p:cNvPicPr>
            <a:picLocks noGrp="1" noChangeAspect="1"/>
          </p:cNvPicPr>
          <p:nvPr>
            <p:ph idx="1"/>
          </p:nvPr>
        </p:nvPicPr>
        <p:blipFill rotWithShape="1">
          <a:blip r:embed="rId4"/>
          <a:srcRect l="19976" t="27730" r="27298" b="14286"/>
          <a:stretch/>
        </p:blipFill>
        <p:spPr>
          <a:xfrm>
            <a:off x="977248" y="2032000"/>
            <a:ext cx="6275105" cy="3879850"/>
          </a:xfrm>
          <a:prstGeom prst="rect">
            <a:avLst/>
          </a:prstGeom>
        </p:spPr>
      </p:pic>
      <p:sp>
        <p:nvSpPr>
          <p:cNvPr id="18" name="Título 1">
            <a:extLst>
              <a:ext uri="{FF2B5EF4-FFF2-40B4-BE49-F238E27FC236}">
                <a16:creationId xmlns:a16="http://schemas.microsoft.com/office/drawing/2014/main" id="{D62E06AE-F288-42BE-A1D6-93CEB9F00A3E}"/>
              </a:ext>
            </a:extLst>
          </p:cNvPr>
          <p:cNvSpPr>
            <a:spLocks noGrp="1"/>
          </p:cNvSpPr>
          <p:nvPr>
            <p:ph type="title"/>
          </p:nvPr>
        </p:nvSpPr>
        <p:spPr>
          <a:xfrm>
            <a:off x="1292429" y="854480"/>
            <a:ext cx="8911687" cy="1280890"/>
          </a:xfrm>
        </p:spPr>
        <p:txBody>
          <a:bodyPr/>
          <a:lstStyle/>
          <a:p>
            <a:r>
              <a:rPr lang="es-MX" dirty="0">
                <a:solidFill>
                  <a:schemeClr val="bg1"/>
                </a:solidFill>
              </a:rPr>
              <a:t>Maquinas para forjado</a:t>
            </a:r>
          </a:p>
        </p:txBody>
      </p:sp>
      <p:pic>
        <p:nvPicPr>
          <p:cNvPr id="7" name="Imagen 6">
            <a:extLst>
              <a:ext uri="{FF2B5EF4-FFF2-40B4-BE49-F238E27FC236}">
                <a16:creationId xmlns:a16="http://schemas.microsoft.com/office/drawing/2014/main" id="{03235A12-2947-4FCD-849F-D595E17061E4}"/>
              </a:ext>
            </a:extLst>
          </p:cNvPr>
          <p:cNvPicPr>
            <a:picLocks noChangeAspect="1"/>
          </p:cNvPicPr>
          <p:nvPr/>
        </p:nvPicPr>
        <p:blipFill>
          <a:blip r:embed="rId5"/>
          <a:stretch>
            <a:fillRect/>
          </a:stretch>
        </p:blipFill>
        <p:spPr>
          <a:xfrm>
            <a:off x="8228217" y="1"/>
            <a:ext cx="3959352" cy="2445948"/>
          </a:xfrm>
          <a:prstGeom prst="rect">
            <a:avLst/>
          </a:prstGeom>
        </p:spPr>
      </p:pic>
    </p:spTree>
    <p:extLst>
      <p:ext uri="{BB962C8B-B14F-4D97-AF65-F5344CB8AC3E}">
        <p14:creationId xmlns:p14="http://schemas.microsoft.com/office/powerpoint/2010/main" val="1229499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6BD04-D65A-447F-B752-00D57ABC290A}"/>
              </a:ext>
            </a:extLst>
          </p:cNvPr>
          <p:cNvSpPr>
            <a:spLocks noGrp="1"/>
          </p:cNvSpPr>
          <p:nvPr>
            <p:ph type="title"/>
          </p:nvPr>
        </p:nvSpPr>
        <p:spPr/>
        <p:txBody>
          <a:bodyPr/>
          <a:lstStyle/>
          <a:p>
            <a:r>
              <a:rPr lang="es-MX" dirty="0"/>
              <a:t>Bibliografía</a:t>
            </a:r>
          </a:p>
        </p:txBody>
      </p:sp>
      <p:sp>
        <p:nvSpPr>
          <p:cNvPr id="3" name="Marcador de contenido 2">
            <a:extLst>
              <a:ext uri="{FF2B5EF4-FFF2-40B4-BE49-F238E27FC236}">
                <a16:creationId xmlns:a16="http://schemas.microsoft.com/office/drawing/2014/main" id="{91B69789-2FAF-4693-9C7C-43D6E366A4CA}"/>
              </a:ext>
            </a:extLst>
          </p:cNvPr>
          <p:cNvSpPr>
            <a:spLocks noGrp="1"/>
          </p:cNvSpPr>
          <p:nvPr>
            <p:ph idx="1"/>
          </p:nvPr>
        </p:nvSpPr>
        <p:spPr/>
        <p:txBody>
          <a:bodyPr/>
          <a:lstStyle/>
          <a:p>
            <a:r>
              <a:rPr lang="es-MX" dirty="0"/>
              <a:t>Kalpakjian, S., &amp; Schmid, S. R.. (2008). Manufactura, ingeniería y tecnología. México: Pearson </a:t>
            </a:r>
            <a:r>
              <a:rPr lang="es-MX" dirty="0" err="1"/>
              <a:t>Education</a:t>
            </a:r>
            <a:r>
              <a:rPr lang="es-MX" dirty="0"/>
              <a:t>.</a:t>
            </a:r>
          </a:p>
          <a:p>
            <a:r>
              <a:rPr lang="es-MX" dirty="0"/>
              <a:t>UAEH(2018)Industrial </a:t>
            </a:r>
            <a:r>
              <a:rPr lang="es-MX" dirty="0" err="1"/>
              <a:t>Forjado.Recuperado</a:t>
            </a:r>
            <a:r>
              <a:rPr lang="es-MX" dirty="0"/>
              <a:t> de : </a:t>
            </a:r>
            <a:r>
              <a:rPr lang="es-MX" dirty="0">
                <a:hlinkClick r:id="rId2"/>
              </a:rPr>
              <a:t>https://www.uaeh.edu.mx/docencia/P_Presentaciones/Sahagun/industrial/2018/Forjado.pdf</a:t>
            </a:r>
            <a:endParaRPr lang="es-MX" dirty="0"/>
          </a:p>
        </p:txBody>
      </p:sp>
    </p:spTree>
    <p:extLst>
      <p:ext uri="{BB962C8B-B14F-4D97-AF65-F5344CB8AC3E}">
        <p14:creationId xmlns:p14="http://schemas.microsoft.com/office/powerpoint/2010/main" val="2257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F24F57-0EB9-4FD5-AFA2-06F2DFB84DFF}"/>
              </a:ext>
            </a:extLst>
          </p:cNvPr>
          <p:cNvSpPr>
            <a:spLocks noGrp="1"/>
          </p:cNvSpPr>
          <p:nvPr>
            <p:ph idx="1"/>
          </p:nvPr>
        </p:nvSpPr>
        <p:spPr>
          <a:xfrm>
            <a:off x="1477108" y="267285"/>
            <a:ext cx="10027504" cy="6443003"/>
          </a:xfrm>
        </p:spPr>
        <p:txBody>
          <a:bodyPr>
            <a:normAutofit/>
          </a:bodyPr>
          <a:lstStyle/>
          <a:p>
            <a:pPr algn="just"/>
            <a:r>
              <a:rPr lang="es-MX" sz="2200" dirty="0"/>
              <a:t>Las operaciones de forjado simple se pueden realizar con un martillo pesado y un yunque, como lo hacen tradicionalmente los herreros. Sin embargo, la mayoría de las forjas requieren una serie de matrices y equipo como prensa y martillo mecánico de forja. </a:t>
            </a:r>
          </a:p>
          <a:p>
            <a:pPr algn="just"/>
            <a:r>
              <a:rPr lang="es-MX" sz="2200" dirty="0"/>
              <a:t>El </a:t>
            </a:r>
            <a:r>
              <a:rPr lang="es-MX" sz="2200" b="1" dirty="0"/>
              <a:t>forjado en frío </a:t>
            </a:r>
            <a:r>
              <a:rPr lang="es-MX" sz="2200" dirty="0"/>
              <a:t>requiere fuerzas más grandes, debido a la mayor resistencia del material de la pieza de trabajo, y éste debe poseer suficiente ductilidad a temperatura ambiente para someterse a la deformación necesaria sin que se agriete. Las partes forjadas en frío tienen un buen acabado superficial y precisión dimensional.</a:t>
            </a:r>
          </a:p>
          <a:p>
            <a:pPr algn="just"/>
            <a:r>
              <a:rPr lang="es-MX" sz="2200" dirty="0"/>
              <a:t>El </a:t>
            </a:r>
            <a:r>
              <a:rPr lang="es-MX" sz="2200" b="1" dirty="0"/>
              <a:t>forjado en caliente </a:t>
            </a:r>
            <a:r>
              <a:rPr lang="es-MX" sz="2200" dirty="0"/>
              <a:t>requiere menores fuerzas, pero la precisión dimensional y el acabado superficial de las partes no son tan elevados como en el forjado en frío. Por lo general, las partes forjadas se someten a operaciones de acabado adicionales, como el tratamiento térmico, para modificar sus propiedades, y el maquinado, a fin de obtener dimensiones finales exactas y acabado superficial. </a:t>
            </a:r>
          </a:p>
        </p:txBody>
      </p:sp>
    </p:spTree>
    <p:extLst>
      <p:ext uri="{BB962C8B-B14F-4D97-AF65-F5344CB8AC3E}">
        <p14:creationId xmlns:p14="http://schemas.microsoft.com/office/powerpoint/2010/main" val="28573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9267FDC-C8D0-49DD-BDDB-D348E5798CC8}"/>
              </a:ext>
            </a:extLst>
          </p:cNvPr>
          <p:cNvPicPr>
            <a:picLocks noGrp="1" noChangeAspect="1"/>
          </p:cNvPicPr>
          <p:nvPr>
            <p:ph idx="1"/>
          </p:nvPr>
        </p:nvPicPr>
        <p:blipFill rotWithShape="1">
          <a:blip r:embed="rId2"/>
          <a:srcRect l="25833" t="24115" r="29405" b="16597"/>
          <a:stretch/>
        </p:blipFill>
        <p:spPr>
          <a:xfrm>
            <a:off x="2061029" y="203179"/>
            <a:ext cx="8663679" cy="6451642"/>
          </a:xfrm>
          <a:prstGeom prst="rect">
            <a:avLst/>
          </a:prstGeom>
        </p:spPr>
      </p:pic>
    </p:spTree>
    <p:extLst>
      <p:ext uri="{BB962C8B-B14F-4D97-AF65-F5344CB8AC3E}">
        <p14:creationId xmlns:p14="http://schemas.microsoft.com/office/powerpoint/2010/main" val="182965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B4FE8-0EB0-41FC-BED5-2E74CC943295}"/>
              </a:ext>
            </a:extLst>
          </p:cNvPr>
          <p:cNvSpPr>
            <a:spLocks noGrp="1"/>
          </p:cNvSpPr>
          <p:nvPr>
            <p:ph type="title"/>
          </p:nvPr>
        </p:nvSpPr>
        <p:spPr>
          <a:xfrm>
            <a:off x="2592925" y="306333"/>
            <a:ext cx="8911687" cy="1280890"/>
          </a:xfrm>
        </p:spPr>
        <p:txBody>
          <a:bodyPr/>
          <a:lstStyle/>
          <a:p>
            <a:r>
              <a:rPr lang="es-MX" dirty="0"/>
              <a:t>FORJADO DE MATRIZ ABIERTA</a:t>
            </a:r>
          </a:p>
        </p:txBody>
      </p:sp>
      <p:sp>
        <p:nvSpPr>
          <p:cNvPr id="3" name="Marcador de contenido 2">
            <a:extLst>
              <a:ext uri="{FF2B5EF4-FFF2-40B4-BE49-F238E27FC236}">
                <a16:creationId xmlns:a16="http://schemas.microsoft.com/office/drawing/2014/main" id="{AFE9B90F-4B08-45E6-ACB0-BC7DF65CF755}"/>
              </a:ext>
            </a:extLst>
          </p:cNvPr>
          <p:cNvSpPr>
            <a:spLocks noGrp="1"/>
          </p:cNvSpPr>
          <p:nvPr>
            <p:ph idx="1"/>
          </p:nvPr>
        </p:nvSpPr>
        <p:spPr>
          <a:xfrm>
            <a:off x="2075543" y="1170074"/>
            <a:ext cx="9429069" cy="4517851"/>
          </a:xfrm>
        </p:spPr>
        <p:txBody>
          <a:bodyPr>
            <a:normAutofit/>
          </a:bodyPr>
          <a:lstStyle/>
          <a:p>
            <a:r>
              <a:rPr lang="es-MX" dirty="0"/>
              <a:t>El forjado de matriz abierta es la operación más simple de forjado. Las partes pueden ser muy pequeñas, como los clavos, pernos y tornillos, o muy grandes (como los ejes hasta de 23 m de longitud para propulsores de barcos).</a:t>
            </a:r>
          </a:p>
          <a:p>
            <a:r>
              <a:rPr lang="es-MX" dirty="0"/>
              <a:t> El forjado de matriz abierta se puede representar mediante una pieza de trabajo sólida colocada entre dos matrices planas y cuya altura se reduce por compresión, proceso que también se conoce </a:t>
            </a:r>
            <a:r>
              <a:rPr lang="es-MX" b="1" dirty="0"/>
              <a:t>como recalcado o forjado con matriz plana</a:t>
            </a:r>
            <a:r>
              <a:rPr lang="es-MX" dirty="0"/>
              <a:t>. Asimismo, las superficies de la matriz pueden tener cavidades poco profundas o incorporar rasgos para producir forjas relativamente simples.</a:t>
            </a:r>
          </a:p>
        </p:txBody>
      </p:sp>
      <p:pic>
        <p:nvPicPr>
          <p:cNvPr id="4" name="Imagen 3">
            <a:extLst>
              <a:ext uri="{FF2B5EF4-FFF2-40B4-BE49-F238E27FC236}">
                <a16:creationId xmlns:a16="http://schemas.microsoft.com/office/drawing/2014/main" id="{7025C1CA-ABED-41AA-8732-1691485A68D2}"/>
              </a:ext>
            </a:extLst>
          </p:cNvPr>
          <p:cNvPicPr>
            <a:picLocks noChangeAspect="1"/>
          </p:cNvPicPr>
          <p:nvPr/>
        </p:nvPicPr>
        <p:blipFill rotWithShape="1">
          <a:blip r:embed="rId2"/>
          <a:srcRect l="25238" t="41266" r="31072" b="40048"/>
          <a:stretch/>
        </p:blipFill>
        <p:spPr>
          <a:xfrm>
            <a:off x="331669" y="3846565"/>
            <a:ext cx="11528661" cy="2772228"/>
          </a:xfrm>
          <a:prstGeom prst="rect">
            <a:avLst/>
          </a:prstGeom>
        </p:spPr>
      </p:pic>
    </p:spTree>
    <p:extLst>
      <p:ext uri="{BB962C8B-B14F-4D97-AF65-F5344CB8AC3E}">
        <p14:creationId xmlns:p14="http://schemas.microsoft.com/office/powerpoint/2010/main" val="171198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221CF4-0A0D-432E-BC2D-9BD5EA4C220A}"/>
              </a:ext>
            </a:extLst>
          </p:cNvPr>
          <p:cNvSpPr>
            <a:spLocks noGrp="1"/>
          </p:cNvSpPr>
          <p:nvPr>
            <p:ph idx="1"/>
          </p:nvPr>
        </p:nvSpPr>
        <p:spPr>
          <a:xfrm>
            <a:off x="2191657" y="537029"/>
            <a:ext cx="9312955" cy="5374193"/>
          </a:xfrm>
        </p:spPr>
        <p:txBody>
          <a:bodyPr/>
          <a:lstStyle/>
          <a:p>
            <a:r>
              <a:rPr lang="es-MX" dirty="0"/>
              <a:t>El </a:t>
            </a:r>
            <a:r>
              <a:rPr lang="es-MX" b="1" dirty="0" err="1"/>
              <a:t>abarrilamiento</a:t>
            </a:r>
            <a:r>
              <a:rPr lang="es-MX" dirty="0"/>
              <a:t> se produce principalmente por las fuerzas de fricción en las interfaces matriz-pieza de trabajo que se oponen al flujo exterior de los materiales en estas interfaces y que, por lo tanto, se pueden minimizar con un </a:t>
            </a:r>
            <a:r>
              <a:rPr lang="es-MX" b="1" dirty="0"/>
              <a:t>lubricante</a:t>
            </a:r>
            <a:r>
              <a:rPr lang="es-MX" dirty="0"/>
              <a:t> eficaz.</a:t>
            </a:r>
          </a:p>
          <a:p>
            <a:r>
              <a:rPr lang="es-MX" dirty="0"/>
              <a:t>La </a:t>
            </a:r>
            <a:r>
              <a:rPr lang="es-MX" b="1" dirty="0"/>
              <a:t>forja de desbaste </a:t>
            </a:r>
            <a:r>
              <a:rPr lang="es-MX" dirty="0"/>
              <a:t>(también conocida como estirado) es una operación de forjado de matriz abierta en la que el espesor de una barra se reduce por medio de pasos sucesivos de forjado (reducciones) a intervalos específicos</a:t>
            </a:r>
          </a:p>
        </p:txBody>
      </p:sp>
      <p:pic>
        <p:nvPicPr>
          <p:cNvPr id="4" name="Imagen 3">
            <a:extLst>
              <a:ext uri="{FF2B5EF4-FFF2-40B4-BE49-F238E27FC236}">
                <a16:creationId xmlns:a16="http://schemas.microsoft.com/office/drawing/2014/main" id="{8D5E13EC-645D-490C-A393-21357A5BD780}"/>
              </a:ext>
            </a:extLst>
          </p:cNvPr>
          <p:cNvPicPr>
            <a:picLocks noChangeAspect="1"/>
          </p:cNvPicPr>
          <p:nvPr/>
        </p:nvPicPr>
        <p:blipFill rotWithShape="1">
          <a:blip r:embed="rId2"/>
          <a:srcRect l="26785" t="39360" r="30476" b="32690"/>
          <a:stretch/>
        </p:blipFill>
        <p:spPr>
          <a:xfrm>
            <a:off x="2014261" y="2790650"/>
            <a:ext cx="9305344" cy="3421464"/>
          </a:xfrm>
          <a:prstGeom prst="rect">
            <a:avLst/>
          </a:prstGeom>
        </p:spPr>
      </p:pic>
    </p:spTree>
    <p:extLst>
      <p:ext uri="{BB962C8B-B14F-4D97-AF65-F5344CB8AC3E}">
        <p14:creationId xmlns:p14="http://schemas.microsoft.com/office/powerpoint/2010/main" val="35662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4F401C-82F9-4256-972E-EA7B5581027F}"/>
              </a:ext>
            </a:extLst>
          </p:cNvPr>
          <p:cNvPicPr>
            <a:picLocks noChangeAspect="1"/>
          </p:cNvPicPr>
          <p:nvPr/>
        </p:nvPicPr>
        <p:blipFill rotWithShape="1">
          <a:blip r:embed="rId2"/>
          <a:srcRect l="32977" t="46347" r="35357" b="41372"/>
          <a:stretch/>
        </p:blipFill>
        <p:spPr>
          <a:xfrm>
            <a:off x="1369560" y="4448634"/>
            <a:ext cx="10450785" cy="2278741"/>
          </a:xfrm>
          <a:prstGeom prst="rect">
            <a:avLst/>
          </a:prstGeom>
        </p:spPr>
      </p:pic>
      <p:sp>
        <p:nvSpPr>
          <p:cNvPr id="2" name="Título 1">
            <a:extLst>
              <a:ext uri="{FF2B5EF4-FFF2-40B4-BE49-F238E27FC236}">
                <a16:creationId xmlns:a16="http://schemas.microsoft.com/office/drawing/2014/main" id="{AA842C43-AC21-4284-8640-BE5D4C3A2719}"/>
              </a:ext>
            </a:extLst>
          </p:cNvPr>
          <p:cNvSpPr>
            <a:spLocks noGrp="1"/>
          </p:cNvSpPr>
          <p:nvPr>
            <p:ph type="title"/>
          </p:nvPr>
        </p:nvSpPr>
        <p:spPr>
          <a:xfrm>
            <a:off x="1910753" y="130625"/>
            <a:ext cx="8911687" cy="1280890"/>
          </a:xfrm>
        </p:spPr>
        <p:txBody>
          <a:bodyPr/>
          <a:lstStyle/>
          <a:p>
            <a:r>
              <a:rPr lang="es-MX" dirty="0"/>
              <a:t>FORJADO POR MATRIZ DE IMPRESION</a:t>
            </a:r>
          </a:p>
        </p:txBody>
      </p:sp>
      <p:sp>
        <p:nvSpPr>
          <p:cNvPr id="3" name="Marcador de contenido 2">
            <a:extLst>
              <a:ext uri="{FF2B5EF4-FFF2-40B4-BE49-F238E27FC236}">
                <a16:creationId xmlns:a16="http://schemas.microsoft.com/office/drawing/2014/main" id="{CA612295-2D6A-4BEF-A29D-13704B549ED7}"/>
              </a:ext>
            </a:extLst>
          </p:cNvPr>
          <p:cNvSpPr>
            <a:spLocks noGrp="1"/>
          </p:cNvSpPr>
          <p:nvPr>
            <p:ph idx="1"/>
          </p:nvPr>
        </p:nvSpPr>
        <p:spPr>
          <a:xfrm>
            <a:off x="1369560" y="667658"/>
            <a:ext cx="9820955" cy="5871032"/>
          </a:xfrm>
        </p:spPr>
        <p:txBody>
          <a:bodyPr>
            <a:normAutofit/>
          </a:bodyPr>
          <a:lstStyle/>
          <a:p>
            <a:pPr algn="just"/>
            <a:r>
              <a:rPr lang="es-MX" sz="2000" dirty="0"/>
              <a:t>La pieza de trabajo toma la forma de la cavidad de la matriz mientras se va forjando entre dos matrices con forma .Por lo general, este proceso se realiza a temperaturas elevadas para mejorar la ductilidad de los metales y disminuir las fuerzas. </a:t>
            </a:r>
          </a:p>
          <a:p>
            <a:pPr algn="just"/>
            <a:r>
              <a:rPr lang="es-MX" sz="2000" dirty="0"/>
              <a:t>La rebaba desempeña un papel importante en el forjado por matriz de impresión. La temperatura elevada y la alta resistencia a la fricción resultante en la rebaba representan una severa restricción al flujo exterior del material en la matriz. </a:t>
            </a:r>
          </a:p>
          <a:p>
            <a:pPr algn="just"/>
            <a:r>
              <a:rPr lang="es-MX" sz="2000" dirty="0"/>
              <a:t>Las matrices se pueden fabricar de varias piezas , incluyendo insertos de matrices en particular para formas complejas. Es posible reemplazar estos insertos con facilidad en caso de desgaste, se hacen de materiales más resistentes y duros. </a:t>
            </a:r>
          </a:p>
        </p:txBody>
      </p:sp>
    </p:spTree>
    <p:extLst>
      <p:ext uri="{BB962C8B-B14F-4D97-AF65-F5344CB8AC3E}">
        <p14:creationId xmlns:p14="http://schemas.microsoft.com/office/powerpoint/2010/main" val="324091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DE0F5-D87F-4A28-8E94-B586BD8D23F0}"/>
              </a:ext>
            </a:extLst>
          </p:cNvPr>
          <p:cNvSpPr>
            <a:spLocks noGrp="1"/>
          </p:cNvSpPr>
          <p:nvPr>
            <p:ph type="title"/>
          </p:nvPr>
        </p:nvSpPr>
        <p:spPr>
          <a:xfrm>
            <a:off x="1640156" y="0"/>
            <a:ext cx="8911687" cy="1280890"/>
          </a:xfrm>
        </p:spPr>
        <p:txBody>
          <a:bodyPr/>
          <a:lstStyle/>
          <a:p>
            <a:r>
              <a:rPr lang="es-MX" dirty="0"/>
              <a:t>FORJADO DE MATRIZ CERRADA</a:t>
            </a:r>
          </a:p>
        </p:txBody>
      </p:sp>
      <p:sp>
        <p:nvSpPr>
          <p:cNvPr id="3" name="Marcador de contenido 2">
            <a:extLst>
              <a:ext uri="{FF2B5EF4-FFF2-40B4-BE49-F238E27FC236}">
                <a16:creationId xmlns:a16="http://schemas.microsoft.com/office/drawing/2014/main" id="{A9E29741-4246-4E62-BAEA-7115DE1FA42C}"/>
              </a:ext>
            </a:extLst>
          </p:cNvPr>
          <p:cNvSpPr>
            <a:spLocks noGrp="1"/>
          </p:cNvSpPr>
          <p:nvPr>
            <p:ph idx="1"/>
          </p:nvPr>
        </p:nvSpPr>
        <p:spPr>
          <a:xfrm>
            <a:off x="1640156" y="640445"/>
            <a:ext cx="9864456" cy="5936343"/>
          </a:xfrm>
        </p:spPr>
        <p:txBody>
          <a:bodyPr>
            <a:normAutofit/>
          </a:bodyPr>
          <a:lstStyle/>
          <a:p>
            <a:pPr algn="just"/>
            <a:r>
              <a:rPr lang="es-MX" sz="2200" dirty="0"/>
              <a:t>En éste no se forma rebaba (de ahí el término forjado sin rebaba) y la pieza de trabajo llena la cavidad de la matriz .Por consiguiente, la presión de forjado es muy alta. Son fundamentales el control preciso del volumen de la pieza en bruto y el diseño adecuado de la matriz para producir un forjado con las tolerancias dimensionales deseadas. Las piezas en bruto </a:t>
            </a:r>
            <a:r>
              <a:rPr lang="es-MX" sz="2200" dirty="0" err="1"/>
              <a:t>subdimensionadas</a:t>
            </a:r>
            <a:r>
              <a:rPr lang="es-MX" sz="2200" dirty="0"/>
              <a:t> evitan el llenado de la cavidad de la matriz; por el contrario, las piezas sobredimensionadas generan presiones excesivas y pueden hacer que las matrices fallen de manera prematura.</a:t>
            </a:r>
          </a:p>
        </p:txBody>
      </p:sp>
      <p:pic>
        <p:nvPicPr>
          <p:cNvPr id="4" name="Imagen 3">
            <a:extLst>
              <a:ext uri="{FF2B5EF4-FFF2-40B4-BE49-F238E27FC236}">
                <a16:creationId xmlns:a16="http://schemas.microsoft.com/office/drawing/2014/main" id="{11634C2D-0412-4418-B8EC-465A018E8CDE}"/>
              </a:ext>
            </a:extLst>
          </p:cNvPr>
          <p:cNvPicPr>
            <a:picLocks noChangeAspect="1"/>
          </p:cNvPicPr>
          <p:nvPr/>
        </p:nvPicPr>
        <p:blipFill rotWithShape="1">
          <a:blip r:embed="rId2"/>
          <a:srcRect l="27262" t="18662" r="27738" b="47724"/>
          <a:stretch/>
        </p:blipFill>
        <p:spPr>
          <a:xfrm>
            <a:off x="1886857" y="3777347"/>
            <a:ext cx="9434285" cy="3080653"/>
          </a:xfrm>
          <a:prstGeom prst="rect">
            <a:avLst/>
          </a:prstGeom>
        </p:spPr>
      </p:pic>
    </p:spTree>
    <p:extLst>
      <p:ext uri="{BB962C8B-B14F-4D97-AF65-F5344CB8AC3E}">
        <p14:creationId xmlns:p14="http://schemas.microsoft.com/office/powerpoint/2010/main" val="362735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3615E-458B-41D3-8C0A-317BE8F17004}"/>
              </a:ext>
            </a:extLst>
          </p:cNvPr>
          <p:cNvSpPr>
            <a:spLocks noGrp="1"/>
          </p:cNvSpPr>
          <p:nvPr>
            <p:ph type="title"/>
          </p:nvPr>
        </p:nvSpPr>
        <p:spPr>
          <a:xfrm>
            <a:off x="1640156" y="0"/>
            <a:ext cx="8911687" cy="1280890"/>
          </a:xfrm>
        </p:spPr>
        <p:txBody>
          <a:bodyPr/>
          <a:lstStyle/>
          <a:p>
            <a:r>
              <a:rPr lang="es-MX" dirty="0"/>
              <a:t>DIVERSAS OPERACIONES DE FORJADO</a:t>
            </a:r>
          </a:p>
        </p:txBody>
      </p:sp>
      <p:pic>
        <p:nvPicPr>
          <p:cNvPr id="5" name="Imagen 4">
            <a:extLst>
              <a:ext uri="{FF2B5EF4-FFF2-40B4-BE49-F238E27FC236}">
                <a16:creationId xmlns:a16="http://schemas.microsoft.com/office/drawing/2014/main" id="{01C1A3C9-C660-43CF-AD97-A5EB5824F80F}"/>
              </a:ext>
            </a:extLst>
          </p:cNvPr>
          <p:cNvPicPr>
            <a:picLocks noChangeAspect="1"/>
          </p:cNvPicPr>
          <p:nvPr/>
        </p:nvPicPr>
        <p:blipFill rotWithShape="1">
          <a:blip r:embed="rId2"/>
          <a:srcRect l="32071" t="35760" r="31857" b="27185"/>
          <a:stretch/>
        </p:blipFill>
        <p:spPr>
          <a:xfrm>
            <a:off x="166271" y="3843997"/>
            <a:ext cx="5218528" cy="3014003"/>
          </a:xfrm>
          <a:prstGeom prst="rect">
            <a:avLst/>
          </a:prstGeom>
        </p:spPr>
      </p:pic>
      <p:sp>
        <p:nvSpPr>
          <p:cNvPr id="3" name="Marcador de contenido 2">
            <a:extLst>
              <a:ext uri="{FF2B5EF4-FFF2-40B4-BE49-F238E27FC236}">
                <a16:creationId xmlns:a16="http://schemas.microsoft.com/office/drawing/2014/main" id="{A88A2585-A17A-4ECB-8797-394F63025E49}"/>
              </a:ext>
            </a:extLst>
          </p:cNvPr>
          <p:cNvSpPr>
            <a:spLocks noGrp="1"/>
          </p:cNvSpPr>
          <p:nvPr>
            <p:ph idx="1"/>
          </p:nvPr>
        </p:nvSpPr>
        <p:spPr>
          <a:xfrm>
            <a:off x="1645920" y="829994"/>
            <a:ext cx="9858691" cy="6028006"/>
          </a:xfrm>
        </p:spPr>
        <p:txBody>
          <a:bodyPr/>
          <a:lstStyle/>
          <a:p>
            <a:r>
              <a:rPr lang="es-MX" b="1" dirty="0"/>
              <a:t>Acuñado</a:t>
            </a:r>
            <a:r>
              <a:rPr lang="es-MX" dirty="0"/>
              <a:t>. Se trata de un proceso de forjado en matriz cerrada que por lo general se utiliza en el troquelado de monedas, medallas y joyería</a:t>
            </a:r>
          </a:p>
          <a:p>
            <a:pPr marL="0" indent="0">
              <a:buNone/>
            </a:pPr>
            <a:endParaRPr lang="es-MX" dirty="0"/>
          </a:p>
          <a:p>
            <a:pPr marL="0" indent="0">
              <a:buNone/>
            </a:pPr>
            <a:r>
              <a:rPr lang="es-MX" dirty="0"/>
              <a:t> </a:t>
            </a:r>
          </a:p>
          <a:p>
            <a:endParaRPr lang="es-MX" dirty="0"/>
          </a:p>
          <a:p>
            <a:endParaRPr lang="es-MX" dirty="0"/>
          </a:p>
          <a:p>
            <a:endParaRPr lang="es-MX" dirty="0"/>
          </a:p>
          <a:p>
            <a:endParaRPr lang="es-MX" dirty="0"/>
          </a:p>
          <a:p>
            <a:pPr lvl="8" algn="just"/>
            <a:r>
              <a:rPr lang="es-MX" sz="2000" dirty="0"/>
              <a:t>Cabeceado. También conocido como forjado por recalcado, el cabeceado es básicamente una operación de recalcado que por lo general se efectúa en el extremo de una barra redonda o alambre para aumentar la sección transversal. Los ejemplos típicos son los clavos, las cabezas de tornillos, los pernos, remaches y muchos otros sujetadores</a:t>
            </a:r>
          </a:p>
        </p:txBody>
      </p:sp>
      <p:pic>
        <p:nvPicPr>
          <p:cNvPr id="4" name="Imagen 3">
            <a:extLst>
              <a:ext uri="{FF2B5EF4-FFF2-40B4-BE49-F238E27FC236}">
                <a16:creationId xmlns:a16="http://schemas.microsoft.com/office/drawing/2014/main" id="{9E7F6279-319C-43B8-9335-D0BC2957DED6}"/>
              </a:ext>
            </a:extLst>
          </p:cNvPr>
          <p:cNvPicPr>
            <a:picLocks noChangeAspect="1"/>
          </p:cNvPicPr>
          <p:nvPr/>
        </p:nvPicPr>
        <p:blipFill rotWithShape="1">
          <a:blip r:embed="rId3"/>
          <a:srcRect l="25595" t="25384" r="29643" b="47936"/>
          <a:stretch/>
        </p:blipFill>
        <p:spPr>
          <a:xfrm>
            <a:off x="2061322" y="1415599"/>
            <a:ext cx="9027886" cy="2293688"/>
          </a:xfrm>
          <a:prstGeom prst="rect">
            <a:avLst/>
          </a:prstGeom>
        </p:spPr>
      </p:pic>
    </p:spTree>
    <p:extLst>
      <p:ext uri="{BB962C8B-B14F-4D97-AF65-F5344CB8AC3E}">
        <p14:creationId xmlns:p14="http://schemas.microsoft.com/office/powerpoint/2010/main" val="2783190028"/>
      </p:ext>
    </p:extLst>
  </p:cSld>
  <p:clrMapOvr>
    <a:masterClrMapping/>
  </p:clrMapOvr>
</p:sld>
</file>

<file path=ppt/theme/theme1.xml><?xml version="1.0" encoding="utf-8"?>
<a:theme xmlns:a="http://schemas.openxmlformats.org/drawingml/2006/main" name="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136</TotalTime>
  <Words>1242</Words>
  <Application>Microsoft Office PowerPoint</Application>
  <PresentationFormat>Panorámica</PresentationFormat>
  <Paragraphs>71</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Century Gothic</vt:lpstr>
      <vt:lpstr>Wingdings 3</vt:lpstr>
      <vt:lpstr>Espiral</vt:lpstr>
      <vt:lpstr>FORJADO DE METALES</vt:lpstr>
      <vt:lpstr>INTRODUCCION</vt:lpstr>
      <vt:lpstr>Presentación de PowerPoint</vt:lpstr>
      <vt:lpstr>Presentación de PowerPoint</vt:lpstr>
      <vt:lpstr>FORJADO DE MATRIZ ABIERTA</vt:lpstr>
      <vt:lpstr>Presentación de PowerPoint</vt:lpstr>
      <vt:lpstr>FORJADO POR MATRIZ DE IMPRESION</vt:lpstr>
      <vt:lpstr>FORJADO DE MATRIZ CERRADA</vt:lpstr>
      <vt:lpstr>DIVERSAS OPERACIONES DE FORJADO</vt:lpstr>
      <vt:lpstr>Presentación de PowerPoint</vt:lpstr>
      <vt:lpstr>Forjabilidad de los metales</vt:lpstr>
      <vt:lpstr>Presentación de PowerPoint</vt:lpstr>
      <vt:lpstr>Defectos del forjado</vt:lpstr>
      <vt:lpstr>Diseño de matrices</vt:lpstr>
      <vt:lpstr>Características de diseño de las matrices</vt:lpstr>
      <vt:lpstr>Materiales para matrices</vt:lpstr>
      <vt:lpstr>Lubricación</vt:lpstr>
      <vt:lpstr>Métodos de manufactura en las matrices</vt:lpstr>
      <vt:lpstr>Fallas en las matrices</vt:lpstr>
      <vt:lpstr>Maquinas para forjado</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Forjabilidad de los metales</dc:title>
  <dc:creator>Oscar Ramírez</dc:creator>
  <cp:lastModifiedBy>Juanjo Goitia</cp:lastModifiedBy>
  <cp:revision>14</cp:revision>
  <dcterms:created xsi:type="dcterms:W3CDTF">2019-10-07T04:50:34Z</dcterms:created>
  <dcterms:modified xsi:type="dcterms:W3CDTF">2023-09-12T08:59:16Z</dcterms:modified>
</cp:coreProperties>
</file>