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9E74C-A46A-45C4-B041-6A2C5807539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3A863A-552C-4A48-9CD9-DE262C709138}">
      <dgm:prSet phldrT="[Texto]" custT="1"/>
      <dgm:spPr/>
      <dgm:t>
        <a:bodyPr/>
        <a:lstStyle/>
        <a:p>
          <a:r>
            <a:rPr lang="es-ES_tradnl" sz="2000" dirty="0" smtClean="0"/>
            <a:t>GEOTERMIA</a:t>
          </a:r>
          <a:endParaRPr lang="es-ES" sz="2000" dirty="0"/>
        </a:p>
      </dgm:t>
    </dgm:pt>
    <dgm:pt modelId="{E39CED01-97AC-48DA-863E-12316C07FCF5}" type="parTrans" cxnId="{025E2ED8-BE18-4D54-A7CE-21E591189286}">
      <dgm:prSet/>
      <dgm:spPr/>
      <dgm:t>
        <a:bodyPr/>
        <a:lstStyle/>
        <a:p>
          <a:endParaRPr lang="es-ES"/>
        </a:p>
      </dgm:t>
    </dgm:pt>
    <dgm:pt modelId="{D116D451-D240-4A76-90F4-4B319A97B5D8}" type="sibTrans" cxnId="{025E2ED8-BE18-4D54-A7CE-21E591189286}">
      <dgm:prSet/>
      <dgm:spPr/>
      <dgm:t>
        <a:bodyPr/>
        <a:lstStyle/>
        <a:p>
          <a:endParaRPr lang="es-ES"/>
        </a:p>
      </dgm:t>
    </dgm:pt>
    <dgm:pt modelId="{0CD37528-C5A9-48E1-8FCB-68423D19C686}">
      <dgm:prSet phldrT="[Texto]" custT="1"/>
      <dgm:spPr/>
      <dgm:t>
        <a:bodyPr/>
        <a:lstStyle/>
        <a:p>
          <a:r>
            <a:rPr lang="es-ES_tradnl" sz="1200" dirty="0" smtClean="0"/>
            <a:t>Geotermia profunda.</a:t>
          </a:r>
        </a:p>
        <a:p>
          <a:r>
            <a:rPr lang="es-ES_tradnl" sz="1200" dirty="0" smtClean="0"/>
            <a:t>Área de investigación básica; fase de investigación del subsuelo; área de optimización del recurso.</a:t>
          </a:r>
          <a:endParaRPr lang="es-ES" sz="1200" dirty="0"/>
        </a:p>
      </dgm:t>
    </dgm:pt>
    <dgm:pt modelId="{088E608A-1CDB-4E56-9AD0-FCCE720BD97C}" type="parTrans" cxnId="{5D2DDFE5-4280-47DA-9516-3782C42656DD}">
      <dgm:prSet/>
      <dgm:spPr/>
      <dgm:t>
        <a:bodyPr/>
        <a:lstStyle/>
        <a:p>
          <a:endParaRPr lang="es-ES"/>
        </a:p>
      </dgm:t>
    </dgm:pt>
    <dgm:pt modelId="{0CC92FA3-B887-461E-8684-2D1EA04DA51F}" type="sibTrans" cxnId="{5D2DDFE5-4280-47DA-9516-3782C42656DD}">
      <dgm:prSet/>
      <dgm:spPr/>
      <dgm:t>
        <a:bodyPr/>
        <a:lstStyle/>
        <a:p>
          <a:endParaRPr lang="es-ES"/>
        </a:p>
      </dgm:t>
    </dgm:pt>
    <dgm:pt modelId="{0F916E68-536F-4BB7-9F81-6B96588460D3}">
      <dgm:prSet phldrT="[Texto]" custT="1"/>
      <dgm:spPr/>
      <dgm:t>
        <a:bodyPr/>
        <a:lstStyle/>
        <a:p>
          <a:r>
            <a:rPr lang="es-ES_tradnl" sz="1200" dirty="0" smtClean="0"/>
            <a:t>Geotermia somera.</a:t>
          </a:r>
        </a:p>
        <a:p>
          <a:r>
            <a:rPr lang="es-ES_tradnl" sz="1200" dirty="0" smtClean="0"/>
            <a:t>Mejora de métodos de evaluación del terreno; aumento de la eficiencia  de los equipos, desarrollo de emisores de la baja temperatura competitivos</a:t>
          </a:r>
          <a:endParaRPr lang="es-ES" sz="1200" dirty="0"/>
        </a:p>
      </dgm:t>
    </dgm:pt>
    <dgm:pt modelId="{8C87B3FE-52FF-4705-841F-A78D8E02694E}" type="parTrans" cxnId="{93FA00EA-C1A1-4C87-89AF-A54F3EA72993}">
      <dgm:prSet/>
      <dgm:spPr/>
      <dgm:t>
        <a:bodyPr/>
        <a:lstStyle/>
        <a:p>
          <a:endParaRPr lang="es-ES"/>
        </a:p>
      </dgm:t>
    </dgm:pt>
    <dgm:pt modelId="{91607DDB-9BE8-4FF3-A9C4-77138C0E40B1}" type="sibTrans" cxnId="{93FA00EA-C1A1-4C87-89AF-A54F3EA72993}">
      <dgm:prSet/>
      <dgm:spPr/>
      <dgm:t>
        <a:bodyPr/>
        <a:lstStyle/>
        <a:p>
          <a:endParaRPr lang="es-ES"/>
        </a:p>
      </dgm:t>
    </dgm:pt>
    <dgm:pt modelId="{3EF6D25E-C8B7-45B9-BA2D-6656B7273BE4}">
      <dgm:prSet phldrT="[Texto]" custT="1"/>
      <dgm:spPr/>
      <dgm:t>
        <a:bodyPr/>
        <a:lstStyle/>
        <a:p>
          <a:r>
            <a:rPr lang="es-ES_tradnl" sz="2000" dirty="0" smtClean="0"/>
            <a:t>RESIDUOS</a:t>
          </a:r>
          <a:endParaRPr lang="es-ES" sz="2000" dirty="0"/>
        </a:p>
      </dgm:t>
    </dgm:pt>
    <dgm:pt modelId="{AD50AFF9-3D32-4B0B-AABA-6389A14DCCFA}" type="parTrans" cxnId="{A3CE324C-1E7A-42E4-BD76-ED5632D25EA3}">
      <dgm:prSet/>
      <dgm:spPr/>
      <dgm:t>
        <a:bodyPr/>
        <a:lstStyle/>
        <a:p>
          <a:endParaRPr lang="es-ES"/>
        </a:p>
      </dgm:t>
    </dgm:pt>
    <dgm:pt modelId="{BEA72829-D9D5-48CF-B4D2-32FA4933B315}" type="sibTrans" cxnId="{A3CE324C-1E7A-42E4-BD76-ED5632D25EA3}">
      <dgm:prSet/>
      <dgm:spPr/>
      <dgm:t>
        <a:bodyPr/>
        <a:lstStyle/>
        <a:p>
          <a:endParaRPr lang="es-ES"/>
        </a:p>
      </dgm:t>
    </dgm:pt>
    <dgm:pt modelId="{8C196585-D383-4A4E-83B1-DED43790EB13}">
      <dgm:prSet phldrT="[Texto]" custT="1"/>
      <dgm:spPr/>
      <dgm:t>
        <a:bodyPr/>
        <a:lstStyle/>
        <a:p>
          <a:r>
            <a:rPr lang="es-ES_tradnl" sz="1200" dirty="0" smtClean="0"/>
            <a:t>Obtención de etanol e hidrocarburos a través de procesos químicos y biológicos.</a:t>
          </a:r>
        </a:p>
        <a:p>
          <a:r>
            <a:rPr lang="es-ES_tradnl" sz="1200" dirty="0" smtClean="0"/>
            <a:t>Aumento de rendimientos  y de la eficiencia en costes</a:t>
          </a:r>
          <a:endParaRPr lang="es-ES" sz="1200" dirty="0"/>
        </a:p>
      </dgm:t>
    </dgm:pt>
    <dgm:pt modelId="{1FED9FA9-2B4D-4D2C-A168-5D0884D52F52}" type="parTrans" cxnId="{5E9FCF76-ED74-403C-88C5-2DB3A4B26558}">
      <dgm:prSet/>
      <dgm:spPr/>
      <dgm:t>
        <a:bodyPr/>
        <a:lstStyle/>
        <a:p>
          <a:endParaRPr lang="es-ES"/>
        </a:p>
      </dgm:t>
    </dgm:pt>
    <dgm:pt modelId="{57A37111-295E-4899-AA22-605261C1B7C3}" type="sibTrans" cxnId="{5E9FCF76-ED74-403C-88C5-2DB3A4B26558}">
      <dgm:prSet/>
      <dgm:spPr/>
      <dgm:t>
        <a:bodyPr/>
        <a:lstStyle/>
        <a:p>
          <a:endParaRPr lang="es-ES"/>
        </a:p>
      </dgm:t>
    </dgm:pt>
    <dgm:pt modelId="{51ED721E-F91D-4D4B-9397-F861EFA92AD2}">
      <dgm:prSet phldrT="[Texto]" custT="1"/>
      <dgm:spPr/>
      <dgm:t>
        <a:bodyPr/>
        <a:lstStyle/>
        <a:p>
          <a:r>
            <a:rPr lang="es-ES_tradnl" sz="1200" dirty="0" smtClean="0"/>
            <a:t>Producción mejorada de combustibles.</a:t>
          </a:r>
        </a:p>
        <a:p>
          <a:r>
            <a:rPr lang="es-ES_tradnl" sz="1200" dirty="0" smtClean="0"/>
            <a:t>Mejora de los pretratamientos y en la determinación del contenido biomásico de l combustible</a:t>
          </a:r>
          <a:endParaRPr lang="es-ES" sz="1200" dirty="0"/>
        </a:p>
      </dgm:t>
    </dgm:pt>
    <dgm:pt modelId="{350221C7-AE3F-445E-B521-03A2F1D996C1}" type="parTrans" cxnId="{9A8C7671-54F3-4F67-A62D-FD03C3342A88}">
      <dgm:prSet/>
      <dgm:spPr/>
      <dgm:t>
        <a:bodyPr/>
        <a:lstStyle/>
        <a:p>
          <a:endParaRPr lang="es-ES"/>
        </a:p>
      </dgm:t>
    </dgm:pt>
    <dgm:pt modelId="{2BAAC8F2-EDF0-4AD8-9D7E-7E9B6BAB1ED4}" type="sibTrans" cxnId="{9A8C7671-54F3-4F67-A62D-FD03C3342A88}">
      <dgm:prSet/>
      <dgm:spPr/>
      <dgm:t>
        <a:bodyPr/>
        <a:lstStyle/>
        <a:p>
          <a:endParaRPr lang="es-ES"/>
        </a:p>
      </dgm:t>
    </dgm:pt>
    <dgm:pt modelId="{CEBE98FE-73CE-4349-968C-3A6A4793F9FD}">
      <dgm:prSet phldrT="[Texto]" custT="1"/>
      <dgm:spPr/>
      <dgm:t>
        <a:bodyPr/>
        <a:lstStyle/>
        <a:p>
          <a:r>
            <a:rPr lang="es-ES_tradnl" sz="2000" dirty="0" smtClean="0"/>
            <a:t>ENERGIA SOLAR</a:t>
          </a:r>
          <a:endParaRPr lang="es-ES" sz="2000" dirty="0"/>
        </a:p>
      </dgm:t>
    </dgm:pt>
    <dgm:pt modelId="{25FB0619-B42D-4849-9CDC-52116841EEAC}" type="parTrans" cxnId="{5D353134-570B-4112-AA6C-0DFED06D15CD}">
      <dgm:prSet/>
      <dgm:spPr/>
      <dgm:t>
        <a:bodyPr/>
        <a:lstStyle/>
        <a:p>
          <a:endParaRPr lang="es-ES"/>
        </a:p>
      </dgm:t>
    </dgm:pt>
    <dgm:pt modelId="{712CE17D-1538-4575-B07B-10BFD1C66F09}" type="sibTrans" cxnId="{5D353134-570B-4112-AA6C-0DFED06D15CD}">
      <dgm:prSet/>
      <dgm:spPr/>
      <dgm:t>
        <a:bodyPr/>
        <a:lstStyle/>
        <a:p>
          <a:endParaRPr lang="es-ES"/>
        </a:p>
      </dgm:t>
    </dgm:pt>
    <dgm:pt modelId="{132FEBF1-2314-49E8-B27E-8CB14FED6FCB}">
      <dgm:prSet phldrT="[Texto]" custT="1"/>
      <dgm:spPr/>
      <dgm:t>
        <a:bodyPr/>
        <a:lstStyle/>
        <a:p>
          <a:r>
            <a:rPr lang="es-ES_tradnl" sz="1200" dirty="0" smtClean="0"/>
            <a:t>Solar térmica </a:t>
          </a:r>
        </a:p>
        <a:p>
          <a:r>
            <a:rPr lang="es-ES_tradnl" sz="1200" dirty="0" smtClean="0"/>
            <a:t>Nuevos materiales que permitan reducir costes,; nuevas aplicaciones; nuevos y compactos sistemas de acumulación.</a:t>
          </a:r>
          <a:endParaRPr lang="es-ES" sz="1200" dirty="0"/>
        </a:p>
      </dgm:t>
    </dgm:pt>
    <dgm:pt modelId="{312D87C7-10B7-4393-909E-C37EA6505456}" type="parTrans" cxnId="{0CFD7C0C-1A62-43C3-971A-FB0059F84B23}">
      <dgm:prSet/>
      <dgm:spPr/>
      <dgm:t>
        <a:bodyPr/>
        <a:lstStyle/>
        <a:p>
          <a:endParaRPr lang="es-ES"/>
        </a:p>
      </dgm:t>
    </dgm:pt>
    <dgm:pt modelId="{43DB9F42-798F-4825-A8DF-6538540F5B2D}" type="sibTrans" cxnId="{0CFD7C0C-1A62-43C3-971A-FB0059F84B23}">
      <dgm:prSet/>
      <dgm:spPr/>
      <dgm:t>
        <a:bodyPr/>
        <a:lstStyle/>
        <a:p>
          <a:endParaRPr lang="es-ES"/>
        </a:p>
      </dgm:t>
    </dgm:pt>
    <dgm:pt modelId="{5E8840C8-168E-4FD4-8FB6-8BE45D9849A8}">
      <dgm:prSet phldrT="[Texto]" custT="1"/>
      <dgm:spPr/>
      <dgm:t>
        <a:bodyPr/>
        <a:lstStyle/>
        <a:p>
          <a:r>
            <a:rPr lang="es-ES_tradnl" sz="1100" dirty="0" smtClean="0"/>
            <a:t>Solar termoeléctrica</a:t>
          </a:r>
        </a:p>
        <a:p>
          <a:r>
            <a:rPr lang="es-ES_tradnl" sz="1100" dirty="0" smtClean="0"/>
            <a:t>Demostración en componentes innovadores; demostración en sistemas innovadores; demostración en la innovación de configuraciones de centrales; demostración de conceptos innovadores.</a:t>
          </a:r>
          <a:endParaRPr lang="es-ES" sz="1100" dirty="0"/>
        </a:p>
      </dgm:t>
    </dgm:pt>
    <dgm:pt modelId="{1154932D-1A57-49DF-BAB6-2123BF654727}" type="parTrans" cxnId="{173F8956-C548-498F-9A2E-1F9656C0CD14}">
      <dgm:prSet/>
      <dgm:spPr/>
      <dgm:t>
        <a:bodyPr/>
        <a:lstStyle/>
        <a:p>
          <a:endParaRPr lang="es-ES"/>
        </a:p>
      </dgm:t>
    </dgm:pt>
    <dgm:pt modelId="{03A19FF0-18E7-4425-873E-B697009CDCBD}" type="sibTrans" cxnId="{173F8956-C548-498F-9A2E-1F9656C0CD14}">
      <dgm:prSet/>
      <dgm:spPr/>
      <dgm:t>
        <a:bodyPr/>
        <a:lstStyle/>
        <a:p>
          <a:endParaRPr lang="es-ES"/>
        </a:p>
      </dgm:t>
    </dgm:pt>
    <dgm:pt modelId="{C261F611-3099-4109-B724-9FA74E9C0D45}">
      <dgm:prSet phldrT="[Texto]" custT="1"/>
      <dgm:spPr/>
      <dgm:t>
        <a:bodyPr/>
        <a:lstStyle/>
        <a:p>
          <a:r>
            <a:rPr lang="es-ES_tradnl" sz="1100" dirty="0" smtClean="0"/>
            <a:t>Solar fotovoltaica.</a:t>
          </a:r>
        </a:p>
        <a:p>
          <a:r>
            <a:rPr lang="es-ES_tradnl" sz="1100" dirty="0" smtClean="0"/>
            <a:t>Procesos avanzados de fabricación de células y módulos; sistemas de almacenamiento eléctrico; mejora del rendimiento y del periodo de vida de todos los componentes; desarrollo y sostenibilidad de materiales</a:t>
          </a:r>
          <a:endParaRPr lang="es-ES" sz="1100" dirty="0"/>
        </a:p>
      </dgm:t>
    </dgm:pt>
    <dgm:pt modelId="{A4F323D2-04E1-4EB3-8C94-1A8B59550BC3}" type="parTrans" cxnId="{DCBB0293-A17A-4213-BDD7-B4C6D14C5697}">
      <dgm:prSet/>
      <dgm:spPr/>
      <dgm:t>
        <a:bodyPr/>
        <a:lstStyle/>
        <a:p>
          <a:endParaRPr lang="es-ES"/>
        </a:p>
      </dgm:t>
    </dgm:pt>
    <dgm:pt modelId="{7D5D071D-0115-4B64-86DC-276859A52FFD}" type="sibTrans" cxnId="{DCBB0293-A17A-4213-BDD7-B4C6D14C5697}">
      <dgm:prSet/>
      <dgm:spPr/>
      <dgm:t>
        <a:bodyPr/>
        <a:lstStyle/>
        <a:p>
          <a:endParaRPr lang="es-ES"/>
        </a:p>
      </dgm:t>
    </dgm:pt>
    <dgm:pt modelId="{D69890AF-0758-43BF-900C-BDCD04A6B22B}" type="pres">
      <dgm:prSet presAssocID="{96F9E74C-A46A-45C4-B041-6A2C58075396}" presName="Name0" presStyleCnt="0">
        <dgm:presLayoutVars>
          <dgm:dir/>
          <dgm:animLvl val="lvl"/>
          <dgm:resizeHandles val="exact"/>
        </dgm:presLayoutVars>
      </dgm:prSet>
      <dgm:spPr/>
    </dgm:pt>
    <dgm:pt modelId="{E60B8146-676A-4026-A204-3CFF78818432}" type="pres">
      <dgm:prSet presAssocID="{CEBE98FE-73CE-4349-968C-3A6A4793F9FD}" presName="boxAndChildren" presStyleCnt="0"/>
      <dgm:spPr/>
    </dgm:pt>
    <dgm:pt modelId="{9E1508E9-A4AC-473D-A259-7B582F0D4A27}" type="pres">
      <dgm:prSet presAssocID="{CEBE98FE-73CE-4349-968C-3A6A4793F9FD}" presName="parentTextBox" presStyleLbl="node1" presStyleIdx="0" presStyleCnt="3"/>
      <dgm:spPr/>
      <dgm:t>
        <a:bodyPr/>
        <a:lstStyle/>
        <a:p>
          <a:endParaRPr lang="es-ES"/>
        </a:p>
      </dgm:t>
    </dgm:pt>
    <dgm:pt modelId="{26166142-9970-48D8-940E-2852F8A0C418}" type="pres">
      <dgm:prSet presAssocID="{CEBE98FE-73CE-4349-968C-3A6A4793F9FD}" presName="entireBox" presStyleLbl="node1" presStyleIdx="0" presStyleCnt="3" custScaleY="118313" custLinFactNeighborY="-1114"/>
      <dgm:spPr/>
      <dgm:t>
        <a:bodyPr/>
        <a:lstStyle/>
        <a:p>
          <a:endParaRPr lang="es-ES"/>
        </a:p>
      </dgm:t>
    </dgm:pt>
    <dgm:pt modelId="{5F3119D1-AA1F-4054-8655-17CEF3ECA990}" type="pres">
      <dgm:prSet presAssocID="{CEBE98FE-73CE-4349-968C-3A6A4793F9FD}" presName="descendantBox" presStyleCnt="0"/>
      <dgm:spPr/>
    </dgm:pt>
    <dgm:pt modelId="{3772C73D-36B2-43E7-B42E-45955435B84E}" type="pres">
      <dgm:prSet presAssocID="{132FEBF1-2314-49E8-B27E-8CB14FED6FCB}" presName="childTextBox" presStyleLbl="fgAccFollowNode1" presStyleIdx="0" presStyleCnt="7" custScaleY="176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5E2C5-17D6-4C06-AD1B-1A6F00ACF1B7}" type="pres">
      <dgm:prSet presAssocID="{5E8840C8-168E-4FD4-8FB6-8BE45D9849A8}" presName="childTextBox" presStyleLbl="fgAccFollowNode1" presStyleIdx="1" presStyleCnt="7" custScaleY="175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54042-A36B-4E10-A437-D1905BF85DAA}" type="pres">
      <dgm:prSet presAssocID="{C261F611-3099-4109-B724-9FA74E9C0D45}" presName="childTextBox" presStyleLbl="fgAccFollowNode1" presStyleIdx="2" presStyleCnt="7" custScaleY="1758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8620B3-99F1-41AF-AE21-D05D3DE0D0E2}" type="pres">
      <dgm:prSet presAssocID="{BEA72829-D9D5-48CF-B4D2-32FA4933B315}" presName="sp" presStyleCnt="0"/>
      <dgm:spPr/>
    </dgm:pt>
    <dgm:pt modelId="{36DC8F70-BB8D-4C92-B717-D522B22B1851}" type="pres">
      <dgm:prSet presAssocID="{3EF6D25E-C8B7-45B9-BA2D-6656B7273BE4}" presName="arrowAndChildren" presStyleCnt="0"/>
      <dgm:spPr/>
    </dgm:pt>
    <dgm:pt modelId="{3A927105-22B9-47F4-9B7B-0E93CA868A88}" type="pres">
      <dgm:prSet presAssocID="{3EF6D25E-C8B7-45B9-BA2D-6656B7273BE4}" presName="parentTextArrow" presStyleLbl="node1" presStyleIdx="0" presStyleCnt="3"/>
      <dgm:spPr/>
    </dgm:pt>
    <dgm:pt modelId="{99CB027D-4FF4-4FD6-9147-25FC48FE31E2}" type="pres">
      <dgm:prSet presAssocID="{3EF6D25E-C8B7-45B9-BA2D-6656B7273BE4}" presName="arrow" presStyleLbl="node1" presStyleIdx="1" presStyleCnt="3"/>
      <dgm:spPr/>
    </dgm:pt>
    <dgm:pt modelId="{D590D1E8-261B-4EC9-A81E-A36A58AE716E}" type="pres">
      <dgm:prSet presAssocID="{3EF6D25E-C8B7-45B9-BA2D-6656B7273BE4}" presName="descendantArrow" presStyleCnt="0"/>
      <dgm:spPr/>
    </dgm:pt>
    <dgm:pt modelId="{3B79A670-9518-4F0D-A2AC-AD815BC98ABA}" type="pres">
      <dgm:prSet presAssocID="{8C196585-D383-4A4E-83B1-DED43790EB13}" presName="childTextArrow" presStyleLbl="fgAccFollowNode1" presStyleIdx="3" presStyleCnt="7" custScaleY="156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13F6B-8302-462B-9446-7FB999D590D9}" type="pres">
      <dgm:prSet presAssocID="{51ED721E-F91D-4D4B-9397-F861EFA92AD2}" presName="childTextArrow" presStyleLbl="fgAccFollowNode1" presStyleIdx="4" presStyleCnt="7" custScaleY="156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9566B-E939-4981-ABB9-B9D89E0C76C3}" type="pres">
      <dgm:prSet presAssocID="{D116D451-D240-4A76-90F4-4B319A97B5D8}" presName="sp" presStyleCnt="0"/>
      <dgm:spPr/>
    </dgm:pt>
    <dgm:pt modelId="{AFAF5371-43CB-4511-8B4D-148D417AEECF}" type="pres">
      <dgm:prSet presAssocID="{563A863A-552C-4A48-9CD9-DE262C709138}" presName="arrowAndChildren" presStyleCnt="0"/>
      <dgm:spPr/>
    </dgm:pt>
    <dgm:pt modelId="{BF2C1DF3-B815-4F1C-A4DC-C99A60B9EF95}" type="pres">
      <dgm:prSet presAssocID="{563A863A-552C-4A48-9CD9-DE262C709138}" presName="parentTextArrow" presStyleLbl="node1" presStyleIdx="1" presStyleCnt="3"/>
      <dgm:spPr/>
    </dgm:pt>
    <dgm:pt modelId="{B0E20065-2200-4938-892C-4F7A8FF8AE2D}" type="pres">
      <dgm:prSet presAssocID="{563A863A-552C-4A48-9CD9-DE262C709138}" presName="arrow" presStyleLbl="node1" presStyleIdx="2" presStyleCnt="3"/>
      <dgm:spPr/>
    </dgm:pt>
    <dgm:pt modelId="{6987FACC-72A7-4EB9-AD17-F08ABBACB17D}" type="pres">
      <dgm:prSet presAssocID="{563A863A-552C-4A48-9CD9-DE262C709138}" presName="descendantArrow" presStyleCnt="0"/>
      <dgm:spPr/>
    </dgm:pt>
    <dgm:pt modelId="{69D0C193-D6AD-4770-AC73-FF1F79C01EBD}" type="pres">
      <dgm:prSet presAssocID="{0CD37528-C5A9-48E1-8FCB-68423D19C686}" presName="childTextArrow" presStyleLbl="fgAccFollowNode1" presStyleIdx="5" presStyleCnt="7" custScaleY="149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E65CE-0DEC-48D6-899C-E63C28AC3BC6}" type="pres">
      <dgm:prSet presAssocID="{0F916E68-536F-4BB7-9F81-6B96588460D3}" presName="childTextArrow" presStyleLbl="fgAccFollowNode1" presStyleIdx="6" presStyleCnt="7" custScaleY="149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D59A11-C94B-4191-8226-4850D101A89F}" type="presOf" srcId="{0F916E68-536F-4BB7-9F81-6B96588460D3}" destId="{DECE65CE-0DEC-48D6-899C-E63C28AC3BC6}" srcOrd="0" destOrd="0" presId="urn:microsoft.com/office/officeart/2005/8/layout/process4"/>
    <dgm:cxn modelId="{5D2DDFE5-4280-47DA-9516-3782C42656DD}" srcId="{563A863A-552C-4A48-9CD9-DE262C709138}" destId="{0CD37528-C5A9-48E1-8FCB-68423D19C686}" srcOrd="0" destOrd="0" parTransId="{088E608A-1CDB-4E56-9AD0-FCCE720BD97C}" sibTransId="{0CC92FA3-B887-461E-8684-2D1EA04DA51F}"/>
    <dgm:cxn modelId="{A3CE324C-1E7A-42E4-BD76-ED5632D25EA3}" srcId="{96F9E74C-A46A-45C4-B041-6A2C58075396}" destId="{3EF6D25E-C8B7-45B9-BA2D-6656B7273BE4}" srcOrd="1" destOrd="0" parTransId="{AD50AFF9-3D32-4B0B-AABA-6389A14DCCFA}" sibTransId="{BEA72829-D9D5-48CF-B4D2-32FA4933B315}"/>
    <dgm:cxn modelId="{E6B3AF7F-92C5-4DBA-99CA-D51098741048}" type="presOf" srcId="{96F9E74C-A46A-45C4-B041-6A2C58075396}" destId="{D69890AF-0758-43BF-900C-BDCD04A6B22B}" srcOrd="0" destOrd="0" presId="urn:microsoft.com/office/officeart/2005/8/layout/process4"/>
    <dgm:cxn modelId="{1C0CDB59-C11D-401F-A1B5-0B21D073C2D2}" type="presOf" srcId="{3EF6D25E-C8B7-45B9-BA2D-6656B7273BE4}" destId="{3A927105-22B9-47F4-9B7B-0E93CA868A88}" srcOrd="0" destOrd="0" presId="urn:microsoft.com/office/officeart/2005/8/layout/process4"/>
    <dgm:cxn modelId="{7FD9133D-338B-49E3-9491-CB28E837F283}" type="presOf" srcId="{0CD37528-C5A9-48E1-8FCB-68423D19C686}" destId="{69D0C193-D6AD-4770-AC73-FF1F79C01EBD}" srcOrd="0" destOrd="0" presId="urn:microsoft.com/office/officeart/2005/8/layout/process4"/>
    <dgm:cxn modelId="{FCF495D2-5C41-4A7B-B6AD-8995E09BD227}" type="presOf" srcId="{3EF6D25E-C8B7-45B9-BA2D-6656B7273BE4}" destId="{99CB027D-4FF4-4FD6-9147-25FC48FE31E2}" srcOrd="1" destOrd="0" presId="urn:microsoft.com/office/officeart/2005/8/layout/process4"/>
    <dgm:cxn modelId="{025E2ED8-BE18-4D54-A7CE-21E591189286}" srcId="{96F9E74C-A46A-45C4-B041-6A2C58075396}" destId="{563A863A-552C-4A48-9CD9-DE262C709138}" srcOrd="0" destOrd="0" parTransId="{E39CED01-97AC-48DA-863E-12316C07FCF5}" sibTransId="{D116D451-D240-4A76-90F4-4B319A97B5D8}"/>
    <dgm:cxn modelId="{6E5481D3-C467-4161-BFF9-24B1173E2307}" type="presOf" srcId="{CEBE98FE-73CE-4349-968C-3A6A4793F9FD}" destId="{26166142-9970-48D8-940E-2852F8A0C418}" srcOrd="1" destOrd="0" presId="urn:microsoft.com/office/officeart/2005/8/layout/process4"/>
    <dgm:cxn modelId="{5E9FCF76-ED74-403C-88C5-2DB3A4B26558}" srcId="{3EF6D25E-C8B7-45B9-BA2D-6656B7273BE4}" destId="{8C196585-D383-4A4E-83B1-DED43790EB13}" srcOrd="0" destOrd="0" parTransId="{1FED9FA9-2B4D-4D2C-A168-5D0884D52F52}" sibTransId="{57A37111-295E-4899-AA22-605261C1B7C3}"/>
    <dgm:cxn modelId="{84D3B8AA-D21A-4A34-AF86-EB43609CE13B}" type="presOf" srcId="{132FEBF1-2314-49E8-B27E-8CB14FED6FCB}" destId="{3772C73D-36B2-43E7-B42E-45955435B84E}" srcOrd="0" destOrd="0" presId="urn:microsoft.com/office/officeart/2005/8/layout/process4"/>
    <dgm:cxn modelId="{5D353134-570B-4112-AA6C-0DFED06D15CD}" srcId="{96F9E74C-A46A-45C4-B041-6A2C58075396}" destId="{CEBE98FE-73CE-4349-968C-3A6A4793F9FD}" srcOrd="2" destOrd="0" parTransId="{25FB0619-B42D-4849-9CDC-52116841EEAC}" sibTransId="{712CE17D-1538-4575-B07B-10BFD1C66F09}"/>
    <dgm:cxn modelId="{173F8956-C548-498F-9A2E-1F9656C0CD14}" srcId="{CEBE98FE-73CE-4349-968C-3A6A4793F9FD}" destId="{5E8840C8-168E-4FD4-8FB6-8BE45D9849A8}" srcOrd="1" destOrd="0" parTransId="{1154932D-1A57-49DF-BAB6-2123BF654727}" sibTransId="{03A19FF0-18E7-4425-873E-B697009CDCBD}"/>
    <dgm:cxn modelId="{CBACE5CC-BBFE-4424-878F-1AC3823A2964}" type="presOf" srcId="{C261F611-3099-4109-B724-9FA74E9C0D45}" destId="{D6854042-A36B-4E10-A437-D1905BF85DAA}" srcOrd="0" destOrd="0" presId="urn:microsoft.com/office/officeart/2005/8/layout/process4"/>
    <dgm:cxn modelId="{9A493AC1-417D-4040-8C7E-2C1C9FCF7867}" type="presOf" srcId="{51ED721E-F91D-4D4B-9397-F861EFA92AD2}" destId="{6A613F6B-8302-462B-9446-7FB999D590D9}" srcOrd="0" destOrd="0" presId="urn:microsoft.com/office/officeart/2005/8/layout/process4"/>
    <dgm:cxn modelId="{0CFD7C0C-1A62-43C3-971A-FB0059F84B23}" srcId="{CEBE98FE-73CE-4349-968C-3A6A4793F9FD}" destId="{132FEBF1-2314-49E8-B27E-8CB14FED6FCB}" srcOrd="0" destOrd="0" parTransId="{312D87C7-10B7-4393-909E-C37EA6505456}" sibTransId="{43DB9F42-798F-4825-A8DF-6538540F5B2D}"/>
    <dgm:cxn modelId="{9A8C7671-54F3-4F67-A62D-FD03C3342A88}" srcId="{3EF6D25E-C8B7-45B9-BA2D-6656B7273BE4}" destId="{51ED721E-F91D-4D4B-9397-F861EFA92AD2}" srcOrd="1" destOrd="0" parTransId="{350221C7-AE3F-445E-B521-03A2F1D996C1}" sibTransId="{2BAAC8F2-EDF0-4AD8-9D7E-7E9B6BAB1ED4}"/>
    <dgm:cxn modelId="{F928CDB7-77E9-41A4-9693-DFFEE4D83B69}" type="presOf" srcId="{563A863A-552C-4A48-9CD9-DE262C709138}" destId="{BF2C1DF3-B815-4F1C-A4DC-C99A60B9EF95}" srcOrd="0" destOrd="0" presId="urn:microsoft.com/office/officeart/2005/8/layout/process4"/>
    <dgm:cxn modelId="{0FEF7266-7805-4454-942E-E5848320BCE8}" type="presOf" srcId="{8C196585-D383-4A4E-83B1-DED43790EB13}" destId="{3B79A670-9518-4F0D-A2AC-AD815BC98ABA}" srcOrd="0" destOrd="0" presId="urn:microsoft.com/office/officeart/2005/8/layout/process4"/>
    <dgm:cxn modelId="{DCBB0293-A17A-4213-BDD7-B4C6D14C5697}" srcId="{CEBE98FE-73CE-4349-968C-3A6A4793F9FD}" destId="{C261F611-3099-4109-B724-9FA74E9C0D45}" srcOrd="2" destOrd="0" parTransId="{A4F323D2-04E1-4EB3-8C94-1A8B59550BC3}" sibTransId="{7D5D071D-0115-4B64-86DC-276859A52FFD}"/>
    <dgm:cxn modelId="{CE56FFB7-988A-43B3-A67B-71661285C88F}" type="presOf" srcId="{CEBE98FE-73CE-4349-968C-3A6A4793F9FD}" destId="{9E1508E9-A4AC-473D-A259-7B582F0D4A27}" srcOrd="0" destOrd="0" presId="urn:microsoft.com/office/officeart/2005/8/layout/process4"/>
    <dgm:cxn modelId="{93FA00EA-C1A1-4C87-89AF-A54F3EA72993}" srcId="{563A863A-552C-4A48-9CD9-DE262C709138}" destId="{0F916E68-536F-4BB7-9F81-6B96588460D3}" srcOrd="1" destOrd="0" parTransId="{8C87B3FE-52FF-4705-841F-A78D8E02694E}" sibTransId="{91607DDB-9BE8-4FF3-A9C4-77138C0E40B1}"/>
    <dgm:cxn modelId="{14FB91E4-8C30-44DD-B5EA-6E509FD6254C}" type="presOf" srcId="{5E8840C8-168E-4FD4-8FB6-8BE45D9849A8}" destId="{A475E2C5-17D6-4C06-AD1B-1A6F00ACF1B7}" srcOrd="0" destOrd="0" presId="urn:microsoft.com/office/officeart/2005/8/layout/process4"/>
    <dgm:cxn modelId="{736F0987-61DF-4D8A-8BFC-943FA3204EA4}" type="presOf" srcId="{563A863A-552C-4A48-9CD9-DE262C709138}" destId="{B0E20065-2200-4938-892C-4F7A8FF8AE2D}" srcOrd="1" destOrd="0" presId="urn:microsoft.com/office/officeart/2005/8/layout/process4"/>
    <dgm:cxn modelId="{9949CC97-EC1C-4C89-88F1-5C3B1DF8611E}" type="presParOf" srcId="{D69890AF-0758-43BF-900C-BDCD04A6B22B}" destId="{E60B8146-676A-4026-A204-3CFF78818432}" srcOrd="0" destOrd="0" presId="urn:microsoft.com/office/officeart/2005/8/layout/process4"/>
    <dgm:cxn modelId="{CB2F4932-6143-44A5-B0F2-D82C7C3373EB}" type="presParOf" srcId="{E60B8146-676A-4026-A204-3CFF78818432}" destId="{9E1508E9-A4AC-473D-A259-7B582F0D4A27}" srcOrd="0" destOrd="0" presId="urn:microsoft.com/office/officeart/2005/8/layout/process4"/>
    <dgm:cxn modelId="{BACB0419-2A2C-4377-B985-CF837CE9D36B}" type="presParOf" srcId="{E60B8146-676A-4026-A204-3CFF78818432}" destId="{26166142-9970-48D8-940E-2852F8A0C418}" srcOrd="1" destOrd="0" presId="urn:microsoft.com/office/officeart/2005/8/layout/process4"/>
    <dgm:cxn modelId="{731E4296-F53A-4755-8281-707D2D2E7339}" type="presParOf" srcId="{E60B8146-676A-4026-A204-3CFF78818432}" destId="{5F3119D1-AA1F-4054-8655-17CEF3ECA990}" srcOrd="2" destOrd="0" presId="urn:microsoft.com/office/officeart/2005/8/layout/process4"/>
    <dgm:cxn modelId="{9B261D50-706E-47EA-A4BF-9BE6791A1FF8}" type="presParOf" srcId="{5F3119D1-AA1F-4054-8655-17CEF3ECA990}" destId="{3772C73D-36B2-43E7-B42E-45955435B84E}" srcOrd="0" destOrd="0" presId="urn:microsoft.com/office/officeart/2005/8/layout/process4"/>
    <dgm:cxn modelId="{A35987F2-8318-42D0-9432-C2F07DFE1DD0}" type="presParOf" srcId="{5F3119D1-AA1F-4054-8655-17CEF3ECA990}" destId="{A475E2C5-17D6-4C06-AD1B-1A6F00ACF1B7}" srcOrd="1" destOrd="0" presId="urn:microsoft.com/office/officeart/2005/8/layout/process4"/>
    <dgm:cxn modelId="{E170E2FC-454E-479E-A8D0-8F8C50BCF87B}" type="presParOf" srcId="{5F3119D1-AA1F-4054-8655-17CEF3ECA990}" destId="{D6854042-A36B-4E10-A437-D1905BF85DAA}" srcOrd="2" destOrd="0" presId="urn:microsoft.com/office/officeart/2005/8/layout/process4"/>
    <dgm:cxn modelId="{3EC6851F-0B89-40D5-86D6-8FCD5947C15A}" type="presParOf" srcId="{D69890AF-0758-43BF-900C-BDCD04A6B22B}" destId="{FD8620B3-99F1-41AF-AE21-D05D3DE0D0E2}" srcOrd="1" destOrd="0" presId="urn:microsoft.com/office/officeart/2005/8/layout/process4"/>
    <dgm:cxn modelId="{4E823F0C-10CE-4B11-BF84-6B22AE03A5C6}" type="presParOf" srcId="{D69890AF-0758-43BF-900C-BDCD04A6B22B}" destId="{36DC8F70-BB8D-4C92-B717-D522B22B1851}" srcOrd="2" destOrd="0" presId="urn:microsoft.com/office/officeart/2005/8/layout/process4"/>
    <dgm:cxn modelId="{A2A87F70-E6F0-4D9C-893F-0D0C4D433F7E}" type="presParOf" srcId="{36DC8F70-BB8D-4C92-B717-D522B22B1851}" destId="{3A927105-22B9-47F4-9B7B-0E93CA868A88}" srcOrd="0" destOrd="0" presId="urn:microsoft.com/office/officeart/2005/8/layout/process4"/>
    <dgm:cxn modelId="{2DC8DE81-A4B8-49BA-AD40-198BB05EF25B}" type="presParOf" srcId="{36DC8F70-BB8D-4C92-B717-D522B22B1851}" destId="{99CB027D-4FF4-4FD6-9147-25FC48FE31E2}" srcOrd="1" destOrd="0" presId="urn:microsoft.com/office/officeart/2005/8/layout/process4"/>
    <dgm:cxn modelId="{9C8797F8-550D-41A2-86BF-F0EA4EF0DAD0}" type="presParOf" srcId="{36DC8F70-BB8D-4C92-B717-D522B22B1851}" destId="{D590D1E8-261B-4EC9-A81E-A36A58AE716E}" srcOrd="2" destOrd="0" presId="urn:microsoft.com/office/officeart/2005/8/layout/process4"/>
    <dgm:cxn modelId="{AD4996BC-39FE-436A-AD1C-D9CC9EB81336}" type="presParOf" srcId="{D590D1E8-261B-4EC9-A81E-A36A58AE716E}" destId="{3B79A670-9518-4F0D-A2AC-AD815BC98ABA}" srcOrd="0" destOrd="0" presId="urn:microsoft.com/office/officeart/2005/8/layout/process4"/>
    <dgm:cxn modelId="{7D3E18FC-FFDE-487A-9C44-A9AE531FB362}" type="presParOf" srcId="{D590D1E8-261B-4EC9-A81E-A36A58AE716E}" destId="{6A613F6B-8302-462B-9446-7FB999D590D9}" srcOrd="1" destOrd="0" presId="urn:microsoft.com/office/officeart/2005/8/layout/process4"/>
    <dgm:cxn modelId="{903535F4-B38B-40C5-BAC5-E2F4C526E5B2}" type="presParOf" srcId="{D69890AF-0758-43BF-900C-BDCD04A6B22B}" destId="{7569566B-E939-4981-ABB9-B9D89E0C76C3}" srcOrd="3" destOrd="0" presId="urn:microsoft.com/office/officeart/2005/8/layout/process4"/>
    <dgm:cxn modelId="{8B03D908-30C5-420F-A3CC-97A613C608A8}" type="presParOf" srcId="{D69890AF-0758-43BF-900C-BDCD04A6B22B}" destId="{AFAF5371-43CB-4511-8B4D-148D417AEECF}" srcOrd="4" destOrd="0" presId="urn:microsoft.com/office/officeart/2005/8/layout/process4"/>
    <dgm:cxn modelId="{C538B3D4-14FA-4958-81C6-EC2D85DF180A}" type="presParOf" srcId="{AFAF5371-43CB-4511-8B4D-148D417AEECF}" destId="{BF2C1DF3-B815-4F1C-A4DC-C99A60B9EF95}" srcOrd="0" destOrd="0" presId="urn:microsoft.com/office/officeart/2005/8/layout/process4"/>
    <dgm:cxn modelId="{1E63A5F9-FC04-4D15-A8C5-F824397CECC1}" type="presParOf" srcId="{AFAF5371-43CB-4511-8B4D-148D417AEECF}" destId="{B0E20065-2200-4938-892C-4F7A8FF8AE2D}" srcOrd="1" destOrd="0" presId="urn:microsoft.com/office/officeart/2005/8/layout/process4"/>
    <dgm:cxn modelId="{DD14F805-EEC9-4912-816A-705CB3D707F5}" type="presParOf" srcId="{AFAF5371-43CB-4511-8B4D-148D417AEECF}" destId="{6987FACC-72A7-4EB9-AD17-F08ABBACB17D}" srcOrd="2" destOrd="0" presId="urn:microsoft.com/office/officeart/2005/8/layout/process4"/>
    <dgm:cxn modelId="{EA0EDB2E-C67B-49DA-89E1-A5C231961044}" type="presParOf" srcId="{6987FACC-72A7-4EB9-AD17-F08ABBACB17D}" destId="{69D0C193-D6AD-4770-AC73-FF1F79C01EBD}" srcOrd="0" destOrd="0" presId="urn:microsoft.com/office/officeart/2005/8/layout/process4"/>
    <dgm:cxn modelId="{00725427-80A6-4418-B2BF-3864DA27A41F}" type="presParOf" srcId="{6987FACC-72A7-4EB9-AD17-F08ABBACB17D}" destId="{DECE65CE-0DEC-48D6-899C-E63C28AC3BC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66142-9970-48D8-940E-2852F8A0C418}">
      <dsp:nvSpPr>
        <dsp:cNvPr id="0" name=""/>
        <dsp:cNvSpPr/>
      </dsp:nvSpPr>
      <dsp:spPr>
        <a:xfrm>
          <a:off x="0" y="4123278"/>
          <a:ext cx="8280920" cy="1607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ENERGIA SOLAR</a:t>
          </a:r>
          <a:endParaRPr lang="es-ES" sz="2000" kern="1200" dirty="0"/>
        </a:p>
      </dsp:txBody>
      <dsp:txXfrm>
        <a:off x="0" y="4123278"/>
        <a:ext cx="8280920" cy="867921"/>
      </dsp:txXfrm>
    </dsp:sp>
    <dsp:sp modelId="{3772C73D-36B2-43E7-B42E-45955435B84E}">
      <dsp:nvSpPr>
        <dsp:cNvPr id="0" name=""/>
        <dsp:cNvSpPr/>
      </dsp:nvSpPr>
      <dsp:spPr>
        <a:xfrm>
          <a:off x="4043" y="4731153"/>
          <a:ext cx="2757611" cy="1101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Solar térmica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Nuevos materiales que permitan reducir costes,; nuevas aplicaciones; nuevos y compactos sistemas de acumulación.</a:t>
          </a:r>
          <a:endParaRPr lang="es-ES" sz="1200" kern="1200" dirty="0"/>
        </a:p>
      </dsp:txBody>
      <dsp:txXfrm>
        <a:off x="4043" y="4731153"/>
        <a:ext cx="2757611" cy="1101021"/>
      </dsp:txXfrm>
    </dsp:sp>
    <dsp:sp modelId="{A475E2C5-17D6-4C06-AD1B-1A6F00ACF1B7}">
      <dsp:nvSpPr>
        <dsp:cNvPr id="0" name=""/>
        <dsp:cNvSpPr/>
      </dsp:nvSpPr>
      <dsp:spPr>
        <a:xfrm>
          <a:off x="2761654" y="4734074"/>
          <a:ext cx="2757611" cy="10951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Solar termoeléctrica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Demostración en componentes innovadores; demostración en sistemas innovadores; demostración en la innovación de configuraciones de centrales; demostración de conceptos innovadores.</a:t>
          </a:r>
          <a:endParaRPr lang="es-ES" sz="1100" kern="1200" dirty="0"/>
        </a:p>
      </dsp:txBody>
      <dsp:txXfrm>
        <a:off x="2761654" y="4734074"/>
        <a:ext cx="2757611" cy="1095178"/>
      </dsp:txXfrm>
    </dsp:sp>
    <dsp:sp modelId="{D6854042-A36B-4E10-A437-D1905BF85DAA}">
      <dsp:nvSpPr>
        <dsp:cNvPr id="0" name=""/>
        <dsp:cNvSpPr/>
      </dsp:nvSpPr>
      <dsp:spPr>
        <a:xfrm>
          <a:off x="5519265" y="4732100"/>
          <a:ext cx="2757611" cy="1099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Solar fotovoltaica.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Procesos avanzados de fabricación de células y módulos; sistemas de almacenamiento eléctrico; mejora del rendimiento y del periodo de vida de todos los componentes; desarrollo y sostenibilidad de materiales</a:t>
          </a:r>
          <a:endParaRPr lang="es-ES" sz="1100" kern="1200" dirty="0"/>
        </a:p>
      </dsp:txBody>
      <dsp:txXfrm>
        <a:off x="5519265" y="4732100"/>
        <a:ext cx="2757611" cy="1099127"/>
      </dsp:txXfrm>
    </dsp:sp>
    <dsp:sp modelId="{99CB027D-4FF4-4FD6-9147-25FC48FE31E2}">
      <dsp:nvSpPr>
        <dsp:cNvPr id="0" name=""/>
        <dsp:cNvSpPr/>
      </dsp:nvSpPr>
      <dsp:spPr>
        <a:xfrm rot="10800000">
          <a:off x="0" y="2069442"/>
          <a:ext cx="8280920" cy="2089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RESIDUOS</a:t>
          </a:r>
          <a:endParaRPr lang="es-ES" sz="2000" kern="1200" dirty="0"/>
        </a:p>
      </dsp:txBody>
      <dsp:txXfrm rot="-10800000">
        <a:off x="0" y="2069442"/>
        <a:ext cx="8280920" cy="733360"/>
      </dsp:txXfrm>
    </dsp:sp>
    <dsp:sp modelId="{3B79A670-9518-4F0D-A2AC-AD815BC98ABA}">
      <dsp:nvSpPr>
        <dsp:cNvPr id="0" name=""/>
        <dsp:cNvSpPr/>
      </dsp:nvSpPr>
      <dsp:spPr>
        <a:xfrm>
          <a:off x="0" y="2626068"/>
          <a:ext cx="4140459" cy="97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Obtención de etanol e hidrocarburos a través de procesos químicos y biológicos.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Aumento de rendimientos  y de la eficiencia en costes</a:t>
          </a:r>
          <a:endParaRPr lang="es-ES" sz="1200" kern="1200" dirty="0"/>
        </a:p>
      </dsp:txBody>
      <dsp:txXfrm>
        <a:off x="0" y="2626068"/>
        <a:ext cx="4140459" cy="978184"/>
      </dsp:txXfrm>
    </dsp:sp>
    <dsp:sp modelId="{6A613F6B-8302-462B-9446-7FB999D590D9}">
      <dsp:nvSpPr>
        <dsp:cNvPr id="0" name=""/>
        <dsp:cNvSpPr/>
      </dsp:nvSpPr>
      <dsp:spPr>
        <a:xfrm>
          <a:off x="4140460" y="2626068"/>
          <a:ext cx="4140459" cy="97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Producción mejorada de combustibles.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Mejora de los pretratamientos y en la determinación del contenido biomásico de l combustible</a:t>
          </a:r>
          <a:endParaRPr lang="es-ES" sz="1200" kern="1200" dirty="0"/>
        </a:p>
      </dsp:txBody>
      <dsp:txXfrm>
        <a:off x="4140460" y="2626068"/>
        <a:ext cx="4140459" cy="978184"/>
      </dsp:txXfrm>
    </dsp:sp>
    <dsp:sp modelId="{B0E20065-2200-4938-892C-4F7A8FF8AE2D}">
      <dsp:nvSpPr>
        <dsp:cNvPr id="0" name=""/>
        <dsp:cNvSpPr/>
      </dsp:nvSpPr>
      <dsp:spPr>
        <a:xfrm rot="10800000">
          <a:off x="0" y="473"/>
          <a:ext cx="8280920" cy="2089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GEOTERMIA</a:t>
          </a:r>
          <a:endParaRPr lang="es-ES" sz="2000" kern="1200" dirty="0"/>
        </a:p>
      </dsp:txBody>
      <dsp:txXfrm rot="-10800000">
        <a:off x="0" y="473"/>
        <a:ext cx="8280920" cy="733360"/>
      </dsp:txXfrm>
    </dsp:sp>
    <dsp:sp modelId="{69D0C193-D6AD-4770-AC73-FF1F79C01EBD}">
      <dsp:nvSpPr>
        <dsp:cNvPr id="0" name=""/>
        <dsp:cNvSpPr/>
      </dsp:nvSpPr>
      <dsp:spPr>
        <a:xfrm>
          <a:off x="0" y="578276"/>
          <a:ext cx="4140459" cy="9358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Geotermia profunda.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Área de investigación básica; fase de investigación del subsuelo; área de optimización del recurso.</a:t>
          </a:r>
          <a:endParaRPr lang="es-ES" sz="1200" kern="1200" dirty="0"/>
        </a:p>
      </dsp:txBody>
      <dsp:txXfrm>
        <a:off x="0" y="578276"/>
        <a:ext cx="4140459" cy="935828"/>
      </dsp:txXfrm>
    </dsp:sp>
    <dsp:sp modelId="{DECE65CE-0DEC-48D6-899C-E63C28AC3BC6}">
      <dsp:nvSpPr>
        <dsp:cNvPr id="0" name=""/>
        <dsp:cNvSpPr/>
      </dsp:nvSpPr>
      <dsp:spPr>
        <a:xfrm>
          <a:off x="4140460" y="578276"/>
          <a:ext cx="4140459" cy="9358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Geotermia somera.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Mejora de métodos de evaluación del terreno; aumento de la eficiencia  de los equipos, desarrollo de emisores de la baja temperatura competitivos</a:t>
          </a:r>
          <a:endParaRPr lang="es-ES" sz="1200" kern="1200" dirty="0"/>
        </a:p>
      </dsp:txBody>
      <dsp:txXfrm>
        <a:off x="4140460" y="578276"/>
        <a:ext cx="4140459" cy="935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1A516-CE2D-40D2-B888-8D6E8F664732}" type="datetimeFigureOut">
              <a:rPr lang="es-ES" smtClean="0"/>
              <a:t>31/01/2015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304403A-03B7-40EA-B053-DE3E6E2ADC27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117180" cy="1470025"/>
          </a:xfrm>
        </p:spPr>
        <p:txBody>
          <a:bodyPr/>
          <a:lstStyle/>
          <a:p>
            <a:pPr algn="ctr"/>
            <a:r>
              <a:rPr lang="es-ES" dirty="0" smtClean="0"/>
              <a:t>RESUMEN PLAN DE ENERGIAS RENOVABLES 2011-2020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Cesar Melgarejo Sobrao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2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75724"/>
            <a:ext cx="6658899" cy="924475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4. ANALISIS POR TECNOLOGÍAS III</a:t>
            </a:r>
            <a:endParaRPr lang="es-ES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770617"/>
              </p:ext>
            </p:extLst>
          </p:nvPr>
        </p:nvGraphicFramePr>
        <p:xfrm>
          <a:off x="1009650" y="1806574"/>
          <a:ext cx="7124700" cy="41923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90142"/>
                <a:gridCol w="5434558"/>
              </a:tblGrid>
              <a:tr h="90054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TECNOLOGÍAS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00549">
                <a:tc>
                  <a:txBody>
                    <a:bodyPr/>
                    <a:lstStyle/>
                    <a:p>
                      <a:r>
                        <a:rPr lang="es-ES" dirty="0" smtClean="0"/>
                        <a:t>Solar</a:t>
                      </a:r>
                      <a:r>
                        <a:rPr lang="es-ES" baseline="0" dirty="0" smtClean="0"/>
                        <a:t> Termoeléctrica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España contó</a:t>
                      </a:r>
                      <a:r>
                        <a:rPr lang="es-ES" sz="1100" baseline="0" dirty="0" smtClean="0"/>
                        <a:t> con 632 MW de potencia instalada, que produjeron 691 GWh . Las empresas españolas lideran el desarrollo del sector a nivel mundial, participando en todas las iniciativas.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Las propuestas planteadas están enfocadas al impulso de I+D+ i, destacando la fabricación de componentes y sistemas de almacenamiento para reducir los costes y una penetración segura en el sistema eléctrico. </a:t>
                      </a:r>
                      <a:endParaRPr lang="es-ES" sz="1100" dirty="0"/>
                    </a:p>
                  </a:txBody>
                  <a:tcPr/>
                </a:tc>
              </a:tr>
              <a:tr h="900549">
                <a:tc>
                  <a:txBody>
                    <a:bodyPr/>
                    <a:lstStyle/>
                    <a:p>
                      <a:r>
                        <a:rPr lang="es-ES" dirty="0" smtClean="0"/>
                        <a:t>Solar Fotovoltaica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Contó en 2010 con 3.787 MW</a:t>
                      </a:r>
                      <a:r>
                        <a:rPr lang="es-ES" sz="1100" baseline="0" dirty="0" smtClean="0"/>
                        <a:t> de potencia instalada que produjeron 6.297 GWh.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Se prevé una mayor penetración en edificaciones,  con instalaciones de pequeña o mediana potencia. El potencial es inmenso, debido a la alta disponibilidad y versatilidad.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Las propuestas enfocan impulsar el descenso de los costes de la energía producida y superar otras barreras no económicas que permitan su integración.</a:t>
                      </a:r>
                      <a:endParaRPr lang="es-ES" sz="1100" dirty="0"/>
                    </a:p>
                  </a:txBody>
                  <a:tcPr/>
                </a:tc>
              </a:tr>
              <a:tr h="900549">
                <a:tc>
                  <a:txBody>
                    <a:bodyPr/>
                    <a:lstStyle/>
                    <a:p>
                      <a:r>
                        <a:rPr lang="es-ES" dirty="0" smtClean="0"/>
                        <a:t>Solar</a:t>
                      </a:r>
                      <a:r>
                        <a:rPr lang="es-ES" baseline="0" dirty="0" smtClean="0"/>
                        <a:t> Térmica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España</a:t>
                      </a:r>
                      <a:r>
                        <a:rPr lang="es-ES" sz="1100" baseline="0" dirty="0" smtClean="0"/>
                        <a:t> contó con 1.657 MW, que produjeron 2,128 GWh.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Se prevé mayor penetración en sectores diferentes al residencial, con instalaciones de mediano y gran tamaño.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Entre las propuestas destacan, dotar al sector de un sistema de retribución de la energía producida, favorecer la penetración de la energía solar térmica a través de ESE`s y favorecer la I+D en el sector.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8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5" y="675724"/>
            <a:ext cx="6656867" cy="924475"/>
          </a:xfrm>
        </p:spPr>
        <p:txBody>
          <a:bodyPr/>
          <a:lstStyle/>
          <a:p>
            <a:r>
              <a:rPr lang="es-ES" sz="3200" dirty="0" smtClean="0">
                <a:solidFill>
                  <a:schemeClr val="accent1"/>
                </a:solidFill>
              </a:rPr>
              <a:t>5. OBJETIVOS ENERGETICOS DEL PLAN EN EL PERIODO </a:t>
            </a:r>
            <a:r>
              <a:rPr lang="es-ES" sz="3200" dirty="0" smtClean="0">
                <a:solidFill>
                  <a:schemeClr val="accent1"/>
                </a:solidFill>
              </a:rPr>
              <a:t>2011/2020 I</a:t>
            </a:r>
            <a:endParaRPr lang="es-ES" sz="32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684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72816"/>
            <a:ext cx="41404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75724"/>
            <a:ext cx="6658899" cy="924475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5. OBJETIVOS ENERGETICOS DEL PLAN EN EL PERIODO </a:t>
            </a:r>
            <a:r>
              <a:rPr lang="es-ES" dirty="0" smtClean="0">
                <a:solidFill>
                  <a:schemeClr val="accent1"/>
                </a:solidFill>
              </a:rPr>
              <a:t>2011/2020 II</a:t>
            </a:r>
            <a:endParaRPr lang="es-E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5"/>
            <a:ext cx="4068453" cy="4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844824"/>
            <a:ext cx="414045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84859" cy="924475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6. PROPUESTAS CONTEMPLADAS EN EL PLAN I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1772815"/>
            <a:ext cx="3471277" cy="508518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_tradnl" sz="2000" dirty="0" smtClean="0"/>
              <a:t>MARCOS DE  APOYO</a:t>
            </a:r>
          </a:p>
          <a:p>
            <a:pPr marL="0" indent="0">
              <a:buNone/>
            </a:pPr>
            <a:r>
              <a:rPr lang="es-ES_tradnl" sz="1600" dirty="0" smtClean="0"/>
              <a:t>Conjunto estructurado de instrumentos jurídicos, económicos, técnicos y de otro tipo, tendente al fomento de las ER. Tres sistemas: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Régimen especial de generación ce electricidad con renovables.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Sistemas de incentivos al calor renovable (ICAREN) para aplicaciones térmicas de las ER.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Potenciación del autoconsumo de energía eléctrica generada con renovables.</a:t>
            </a:r>
          </a:p>
          <a:p>
            <a:pPr>
              <a:buFont typeface="Wingdings" pitchFamily="2" charset="2"/>
              <a:buChar char="ü"/>
            </a:pPr>
            <a:endParaRPr lang="es-ES_tradnl" sz="1600" dirty="0" smtClean="0"/>
          </a:p>
          <a:p>
            <a:pPr>
              <a:buFont typeface="Wingdings" pitchFamily="2" charset="2"/>
              <a:buChar char="ü"/>
            </a:pPr>
            <a:endParaRPr lang="es-ES_tradnl" sz="16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2504" y="1293847"/>
            <a:ext cx="3469242" cy="390728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_tradnl" sz="2000" dirty="0" smtClean="0"/>
              <a:t>PROPUESTAS ECONOMICAS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Ayuda publica a la inversiones proyectos y actuaciones.</a:t>
            </a:r>
          </a:p>
          <a:p>
            <a:pPr>
              <a:buFont typeface="Wingdings" pitchFamily="2" charset="2"/>
              <a:buChar char="ü"/>
            </a:pPr>
            <a:endParaRPr lang="es-ES_tradnl" dirty="0"/>
          </a:p>
          <a:p>
            <a:pPr>
              <a:buFont typeface="Wingdings" pitchFamily="2" charset="2"/>
              <a:buChar char="ü"/>
            </a:pPr>
            <a:endParaRPr lang="es-ES_tradnl" dirty="0" smtClean="0"/>
          </a:p>
          <a:p>
            <a:pPr>
              <a:buFont typeface="Wingdings" pitchFamily="2" charset="2"/>
              <a:buChar char="ü"/>
            </a:pPr>
            <a:endParaRPr lang="es-ES_tradnl" dirty="0"/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Relativas a la financiación.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268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17976"/>
            <a:ext cx="3196208" cy="11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88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75724"/>
            <a:ext cx="6658899" cy="924475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6. PROPUESTAS CONTEMPLADAS EN EL PLAN II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8" y="2348880"/>
            <a:ext cx="7128792" cy="5762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s-ES_tradnl" sz="2000" dirty="0" smtClean="0"/>
              <a:t>PROPUESTAS NORMATIVAS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_tradnl" sz="1600" dirty="0" smtClean="0"/>
              <a:t>Hacen referencia a todos los cambios y actuaciones referentes a la legislación y su cumplimiento.</a:t>
            </a:r>
            <a:endParaRPr lang="es-ES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43608" y="3530155"/>
            <a:ext cx="3471277" cy="332784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2000" dirty="0" smtClean="0"/>
              <a:t>ACTUACIONES EN INFRAESTRUCTURAS ENERGETICAS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Dentro del ámbito de las infraestructuras eléctricas.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Relativas a la introducción de Biogás en las redes de transporte de GN.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Relativas al aumento de la presencia de </a:t>
            </a:r>
            <a:r>
              <a:rPr lang="es-ES_tradnl" sz="1600" dirty="0" smtClean="0"/>
              <a:t>biocarburantes</a:t>
            </a:r>
            <a:r>
              <a:rPr lang="es-ES_tradnl" sz="1600" dirty="0" smtClean="0"/>
              <a:t> en la logística de hidrocarburos.</a:t>
            </a:r>
          </a:p>
          <a:p>
            <a:pPr>
              <a:buFont typeface="Wingdings" pitchFamily="2" charset="2"/>
              <a:buChar char="ü"/>
            </a:pPr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3212976"/>
            <a:ext cx="3471275" cy="335699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_tradnl" dirty="0" smtClean="0"/>
              <a:t>PLANIFICACION, PROMOCION, INFORMACION, FORMACION Y OTRAS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Alrededor de 30 propuestas, fundamentales para el desarrollo del plan.</a:t>
            </a:r>
          </a:p>
          <a:p>
            <a:pPr>
              <a:buFont typeface="Wingdings" pitchFamily="2" charset="2"/>
              <a:buChar char="ü"/>
            </a:pPr>
            <a:r>
              <a:rPr lang="es-ES_tradnl" sz="1600" dirty="0" smtClean="0"/>
              <a:t>Destacan las enfocadas en el análisis de instrumentos para la introducción de CE y movilización de biomasa.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9487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5467" y="476672"/>
            <a:ext cx="7125113" cy="924475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7. BALANCE SOCIOECONOMICO DE LOS OBJETIVOS DEL PLAN I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987376" y="1556792"/>
            <a:ext cx="3132495" cy="1400049"/>
          </a:xfrm>
        </p:spPr>
        <p:txBody>
          <a:bodyPr/>
          <a:lstStyle/>
          <a:p>
            <a:r>
              <a:rPr lang="es-ES_tradnl" sz="1800" dirty="0" smtClean="0"/>
              <a:t>a. INVERSION </a:t>
            </a:r>
            <a:r>
              <a:rPr lang="es-ES_tradnl" sz="1800" dirty="0"/>
              <a:t>Y APOYO PREVISTO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760551" y="1412776"/>
            <a:ext cx="3150476" cy="1512168"/>
          </a:xfrm>
        </p:spPr>
        <p:txBody>
          <a:bodyPr/>
          <a:lstStyle/>
          <a:p>
            <a:r>
              <a:rPr lang="es-ES_tradnl" sz="1800" dirty="0" smtClean="0"/>
              <a:t>b. BALANCE </a:t>
            </a:r>
            <a:r>
              <a:rPr lang="es-ES_tradnl" sz="1800" dirty="0"/>
              <a:t>ECONOMICO DE EFECTOS DIRECTOS</a:t>
            </a:r>
            <a:endParaRPr lang="es-ES" sz="1800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6" y="2780928"/>
            <a:ext cx="34406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3843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4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0"/>
            <a:ext cx="7117180" cy="1470025"/>
          </a:xfrm>
        </p:spPr>
        <p:txBody>
          <a:bodyPr/>
          <a:lstStyle/>
          <a:p>
            <a:r>
              <a:rPr lang="es-ES_tradnl" sz="3200" dirty="0">
                <a:solidFill>
                  <a:schemeClr val="accent1"/>
                </a:solidFill>
              </a:rPr>
              <a:t>7. BALANCE SOCIOECONOMICO DE LOS OBJETIVOS DEL PLAN </a:t>
            </a:r>
            <a:r>
              <a:rPr lang="es-ES_tradnl" sz="3200" dirty="0" smtClean="0">
                <a:solidFill>
                  <a:schemeClr val="accent1"/>
                </a:solidFill>
              </a:rPr>
              <a:t>II</a:t>
            </a:r>
            <a:endParaRPr lang="es-ES" sz="32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117180" cy="861420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c</a:t>
            </a:r>
            <a:r>
              <a:rPr lang="es-ES_tradnl" sz="1800" dirty="0" smtClean="0">
                <a:solidFill>
                  <a:schemeClr val="tx1"/>
                </a:solidFill>
              </a:rPr>
              <a:t>. IMPACTO ECONOMICO SOBRE LA TARIFA ELECTRICA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88841"/>
            <a:ext cx="352839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5634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60591"/>
            <a:ext cx="3528393" cy="21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60591"/>
            <a:ext cx="3563445" cy="21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3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1"/>
                </a:solidFill>
              </a:rPr>
              <a:t>7. BALANCE SOCIOECONOMICO DE LOS OBJETIVOS DEL PLAN </a:t>
            </a:r>
            <a:r>
              <a:rPr lang="es-ES_tradnl" dirty="0" smtClean="0">
                <a:solidFill>
                  <a:schemeClr val="accent1"/>
                </a:solidFill>
              </a:rPr>
              <a:t>III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50083" y="1708400"/>
            <a:ext cx="3132495" cy="823985"/>
          </a:xfrm>
        </p:spPr>
        <p:txBody>
          <a:bodyPr/>
          <a:lstStyle/>
          <a:p>
            <a:r>
              <a:rPr lang="es-ES_tradnl" sz="1800" dirty="0"/>
              <a:t>d. CREACION DE RIQUEZA</a:t>
            </a:r>
            <a:endParaRPr lang="es-ES" sz="1800" dirty="0"/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499992" y="2708920"/>
            <a:ext cx="4032448" cy="3384376"/>
          </a:xfrm>
        </p:spPr>
        <p:txBody>
          <a:bodyPr/>
          <a:lstStyle/>
          <a:p>
            <a:r>
              <a:rPr lang="es-ES_tradnl" sz="1800" dirty="0" smtClean="0"/>
              <a:t>f. </a:t>
            </a:r>
            <a:r>
              <a:rPr lang="es-ES_tradnl" sz="1800" dirty="0"/>
              <a:t>BALANCE DE EMISIONES DE </a:t>
            </a:r>
            <a:r>
              <a:rPr lang="es-ES_tradnl" sz="1800" dirty="0" smtClean="0"/>
              <a:t>CO2</a:t>
            </a:r>
          </a:p>
          <a:p>
            <a:endParaRPr lang="es-ES_tradnl" sz="1800" dirty="0" smtClean="0"/>
          </a:p>
          <a:p>
            <a:pPr marL="285750" indent="-285750">
              <a:buFont typeface="Wingdings" pitchFamily="2" charset="2"/>
              <a:buChar char="ü"/>
            </a:pPr>
            <a:endParaRPr lang="es-ES_tradnl" sz="1800" dirty="0" smtClean="0"/>
          </a:p>
          <a:p>
            <a:endParaRPr lang="es-ES_tradnl" sz="1800" dirty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683568" y="3980859"/>
            <a:ext cx="3831315" cy="287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e. CREACION DE EMPLEO</a:t>
            </a: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En 2010 los empleos debidos a ER, ascendieron a 148.394 (directos e indirectos).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Las previsiones para 2020 generarían unos 302.866 (directos e indirectos), representaría un 104% de aumento respecto a 2010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4022"/>
            <a:ext cx="3721224" cy="174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21" y="2120393"/>
            <a:ext cx="3721224" cy="174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21" y="4365104"/>
            <a:ext cx="37212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0"/>
            <a:ext cx="6584859" cy="1123527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8. NECESIDADES DE I+D+i I</a:t>
            </a:r>
            <a:endParaRPr lang="es-ES" dirty="0">
              <a:solidFill>
                <a:schemeClr val="accent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23527" y="1052735"/>
            <a:ext cx="8352929" cy="5328156"/>
            <a:chOff x="323527" y="1052735"/>
            <a:chExt cx="8352929" cy="5328156"/>
          </a:xfrm>
        </p:grpSpPr>
        <p:sp>
          <p:nvSpPr>
            <p:cNvPr id="8" name="7 Forma libre"/>
            <p:cNvSpPr/>
            <p:nvPr/>
          </p:nvSpPr>
          <p:spPr>
            <a:xfrm>
              <a:off x="323528" y="5562633"/>
              <a:ext cx="8352928" cy="740226"/>
            </a:xfrm>
            <a:custGeom>
              <a:avLst/>
              <a:gdLst>
                <a:gd name="connsiteX0" fmla="*/ 0 w 8352928"/>
                <a:gd name="connsiteY0" fmla="*/ 0 h 740226"/>
                <a:gd name="connsiteX1" fmla="*/ 8352928 w 8352928"/>
                <a:gd name="connsiteY1" fmla="*/ 0 h 740226"/>
                <a:gd name="connsiteX2" fmla="*/ 8352928 w 8352928"/>
                <a:gd name="connsiteY2" fmla="*/ 740226 h 740226"/>
                <a:gd name="connsiteX3" fmla="*/ 0 w 8352928"/>
                <a:gd name="connsiteY3" fmla="*/ 740226 h 740226"/>
                <a:gd name="connsiteX4" fmla="*/ 0 w 8352928"/>
                <a:gd name="connsiteY4" fmla="*/ 0 h 74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928" h="740226">
                  <a:moveTo>
                    <a:pt x="0" y="0"/>
                  </a:moveTo>
                  <a:lnTo>
                    <a:pt x="8352928" y="0"/>
                  </a:lnTo>
                  <a:lnTo>
                    <a:pt x="8352928" y="740226"/>
                  </a:lnTo>
                  <a:lnTo>
                    <a:pt x="0" y="7402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44007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EÓLICA</a:t>
              </a:r>
              <a:endParaRPr lang="es-ES_tradnl" sz="1400" kern="1200" dirty="0" smtClean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23528" y="5854714"/>
              <a:ext cx="4176464" cy="526177"/>
            </a:xfrm>
            <a:custGeom>
              <a:avLst/>
              <a:gdLst>
                <a:gd name="connsiteX0" fmla="*/ 0 w 4176464"/>
                <a:gd name="connsiteY0" fmla="*/ 0 h 526177"/>
                <a:gd name="connsiteX1" fmla="*/ 4176464 w 4176464"/>
                <a:gd name="connsiteY1" fmla="*/ 0 h 526177"/>
                <a:gd name="connsiteX2" fmla="*/ 4176464 w 4176464"/>
                <a:gd name="connsiteY2" fmla="*/ 526177 h 526177"/>
                <a:gd name="connsiteX3" fmla="*/ 0 w 4176464"/>
                <a:gd name="connsiteY3" fmla="*/ 526177 h 526177"/>
                <a:gd name="connsiteX4" fmla="*/ 0 w 4176464"/>
                <a:gd name="connsiteY4" fmla="*/ 0 h 52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26177">
                  <a:moveTo>
                    <a:pt x="0" y="0"/>
                  </a:moveTo>
                  <a:lnTo>
                    <a:pt x="4176464" y="0"/>
                  </a:lnTo>
                  <a:lnTo>
                    <a:pt x="4176464" y="526177"/>
                  </a:lnTo>
                  <a:lnTo>
                    <a:pt x="0" y="526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Nuevas turbinas y componentes.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Estructuras marinas.</a:t>
              </a:r>
              <a:endParaRPr lang="es-ES_tradnl" sz="1200" kern="1200" dirty="0" smtClean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4499992" y="5855587"/>
              <a:ext cx="4176464" cy="524431"/>
            </a:xfrm>
            <a:custGeom>
              <a:avLst/>
              <a:gdLst>
                <a:gd name="connsiteX0" fmla="*/ 0 w 4176464"/>
                <a:gd name="connsiteY0" fmla="*/ 0 h 524431"/>
                <a:gd name="connsiteX1" fmla="*/ 4176464 w 4176464"/>
                <a:gd name="connsiteY1" fmla="*/ 0 h 524431"/>
                <a:gd name="connsiteX2" fmla="*/ 4176464 w 4176464"/>
                <a:gd name="connsiteY2" fmla="*/ 524431 h 524431"/>
                <a:gd name="connsiteX3" fmla="*/ 0 w 4176464"/>
                <a:gd name="connsiteY3" fmla="*/ 524431 h 524431"/>
                <a:gd name="connsiteX4" fmla="*/ 0 w 4176464"/>
                <a:gd name="connsiteY4" fmla="*/ 0 h 52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24431">
                  <a:moveTo>
                    <a:pt x="0" y="0"/>
                  </a:moveTo>
                  <a:lnTo>
                    <a:pt x="4176464" y="0"/>
                  </a:lnTo>
                  <a:lnTo>
                    <a:pt x="4176464" y="524431"/>
                  </a:lnTo>
                  <a:lnTo>
                    <a:pt x="0" y="5244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Integración en red.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Evaluación de recursos y planificación espacial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600" kern="1200" dirty="0" smtClean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23527" y="4435267"/>
              <a:ext cx="8352929" cy="1138469"/>
            </a:xfrm>
            <a:custGeom>
              <a:avLst/>
              <a:gdLst>
                <a:gd name="connsiteX0" fmla="*/ 0 w 8352928"/>
                <a:gd name="connsiteY0" fmla="*/ 398726 h 1138468"/>
                <a:gd name="connsiteX1" fmla="*/ 4034156 w 8352928"/>
                <a:gd name="connsiteY1" fmla="*/ 398726 h 1138468"/>
                <a:gd name="connsiteX2" fmla="*/ 4034156 w 8352928"/>
                <a:gd name="connsiteY2" fmla="*/ 284617 h 1138468"/>
                <a:gd name="connsiteX3" fmla="*/ 3891847 w 8352928"/>
                <a:gd name="connsiteY3" fmla="*/ 284617 h 1138468"/>
                <a:gd name="connsiteX4" fmla="*/ 4176464 w 8352928"/>
                <a:gd name="connsiteY4" fmla="*/ 0 h 1138468"/>
                <a:gd name="connsiteX5" fmla="*/ 4461081 w 8352928"/>
                <a:gd name="connsiteY5" fmla="*/ 284617 h 1138468"/>
                <a:gd name="connsiteX6" fmla="*/ 4318773 w 8352928"/>
                <a:gd name="connsiteY6" fmla="*/ 284617 h 1138468"/>
                <a:gd name="connsiteX7" fmla="*/ 4318773 w 8352928"/>
                <a:gd name="connsiteY7" fmla="*/ 398726 h 1138468"/>
                <a:gd name="connsiteX8" fmla="*/ 8352928 w 8352928"/>
                <a:gd name="connsiteY8" fmla="*/ 398726 h 1138468"/>
                <a:gd name="connsiteX9" fmla="*/ 8352928 w 8352928"/>
                <a:gd name="connsiteY9" fmla="*/ 1138468 h 1138468"/>
                <a:gd name="connsiteX10" fmla="*/ 0 w 8352928"/>
                <a:gd name="connsiteY10" fmla="*/ 1138468 h 1138468"/>
                <a:gd name="connsiteX11" fmla="*/ 0 w 8352928"/>
                <a:gd name="connsiteY11" fmla="*/ 398726 h 113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2928" h="1138468">
                  <a:moveTo>
                    <a:pt x="8352928" y="739742"/>
                  </a:moveTo>
                  <a:lnTo>
                    <a:pt x="4318772" y="739742"/>
                  </a:lnTo>
                  <a:lnTo>
                    <a:pt x="4318772" y="853851"/>
                  </a:lnTo>
                  <a:lnTo>
                    <a:pt x="4461081" y="853851"/>
                  </a:lnTo>
                  <a:lnTo>
                    <a:pt x="4176464" y="1138467"/>
                  </a:lnTo>
                  <a:lnTo>
                    <a:pt x="3891847" y="853851"/>
                  </a:lnTo>
                  <a:lnTo>
                    <a:pt x="4034155" y="853851"/>
                  </a:lnTo>
                  <a:lnTo>
                    <a:pt x="4034155" y="739742"/>
                  </a:lnTo>
                  <a:lnTo>
                    <a:pt x="0" y="739742"/>
                  </a:lnTo>
                  <a:lnTo>
                    <a:pt x="0" y="1"/>
                  </a:lnTo>
                  <a:lnTo>
                    <a:pt x="8352928" y="1"/>
                  </a:lnTo>
                  <a:lnTo>
                    <a:pt x="8352928" y="739742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9" tIns="99568" rIns="99568" bIns="8384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ENERGIAS DEL MAR</a:t>
              </a:r>
              <a:endParaRPr lang="es-ES" sz="1400" kern="1200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23528" y="4698905"/>
              <a:ext cx="4176464" cy="612332"/>
            </a:xfrm>
            <a:custGeom>
              <a:avLst/>
              <a:gdLst>
                <a:gd name="connsiteX0" fmla="*/ 0 w 4176464"/>
                <a:gd name="connsiteY0" fmla="*/ 0 h 612332"/>
                <a:gd name="connsiteX1" fmla="*/ 4176464 w 4176464"/>
                <a:gd name="connsiteY1" fmla="*/ 0 h 612332"/>
                <a:gd name="connsiteX2" fmla="*/ 4176464 w 4176464"/>
                <a:gd name="connsiteY2" fmla="*/ 612332 h 612332"/>
                <a:gd name="connsiteX3" fmla="*/ 0 w 4176464"/>
                <a:gd name="connsiteY3" fmla="*/ 612332 h 612332"/>
                <a:gd name="connsiteX4" fmla="*/ 0 w 4176464"/>
                <a:gd name="connsiteY4" fmla="*/ 0 h 61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612332">
                  <a:moveTo>
                    <a:pt x="0" y="0"/>
                  </a:moveTo>
                  <a:lnTo>
                    <a:pt x="4176464" y="0"/>
                  </a:lnTo>
                  <a:lnTo>
                    <a:pt x="4176464" y="612332"/>
                  </a:lnTo>
                  <a:lnTo>
                    <a:pt x="0" y="6123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Desarrollo y prueba de prototipos a escala. Nuevos diseños y componentes que reduzcan el coste y mejoren la supervivencia de los equipos.</a:t>
              </a:r>
              <a:endParaRPr lang="es-ES_tradnl" sz="1200" kern="1200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4499992" y="4698905"/>
              <a:ext cx="4176464" cy="612332"/>
            </a:xfrm>
            <a:custGeom>
              <a:avLst/>
              <a:gdLst>
                <a:gd name="connsiteX0" fmla="*/ 0 w 4176464"/>
                <a:gd name="connsiteY0" fmla="*/ 0 h 612332"/>
                <a:gd name="connsiteX1" fmla="*/ 4176464 w 4176464"/>
                <a:gd name="connsiteY1" fmla="*/ 0 h 612332"/>
                <a:gd name="connsiteX2" fmla="*/ 4176464 w 4176464"/>
                <a:gd name="connsiteY2" fmla="*/ 612332 h 612332"/>
                <a:gd name="connsiteX3" fmla="*/ 0 w 4176464"/>
                <a:gd name="connsiteY3" fmla="*/ 612332 h 612332"/>
                <a:gd name="connsiteX4" fmla="*/ 0 w 4176464"/>
                <a:gd name="connsiteY4" fmla="*/ 0 h 61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612332">
                  <a:moveTo>
                    <a:pt x="0" y="0"/>
                  </a:moveTo>
                  <a:lnTo>
                    <a:pt x="4176464" y="0"/>
                  </a:lnTo>
                  <a:lnTo>
                    <a:pt x="4176464" y="612332"/>
                  </a:lnTo>
                  <a:lnTo>
                    <a:pt x="0" y="6123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Red de infraestructuras experimentales que permitan validar  los convertidores e instalaciones en todo su ciclo de vida</a:t>
              </a:r>
              <a:r>
                <a:rPr lang="es-ES_tradnl" sz="600" kern="1200" dirty="0" smtClean="0"/>
                <a:t>.</a:t>
              </a:r>
              <a:endParaRPr lang="es-ES" sz="600" kern="1200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323528" y="3307902"/>
              <a:ext cx="8352928" cy="1138469"/>
            </a:xfrm>
            <a:custGeom>
              <a:avLst/>
              <a:gdLst>
                <a:gd name="connsiteX0" fmla="*/ 0 w 8352928"/>
                <a:gd name="connsiteY0" fmla="*/ 398726 h 1138468"/>
                <a:gd name="connsiteX1" fmla="*/ 4034156 w 8352928"/>
                <a:gd name="connsiteY1" fmla="*/ 398726 h 1138468"/>
                <a:gd name="connsiteX2" fmla="*/ 4034156 w 8352928"/>
                <a:gd name="connsiteY2" fmla="*/ 284617 h 1138468"/>
                <a:gd name="connsiteX3" fmla="*/ 3891847 w 8352928"/>
                <a:gd name="connsiteY3" fmla="*/ 284617 h 1138468"/>
                <a:gd name="connsiteX4" fmla="*/ 4176464 w 8352928"/>
                <a:gd name="connsiteY4" fmla="*/ 0 h 1138468"/>
                <a:gd name="connsiteX5" fmla="*/ 4461081 w 8352928"/>
                <a:gd name="connsiteY5" fmla="*/ 284617 h 1138468"/>
                <a:gd name="connsiteX6" fmla="*/ 4318773 w 8352928"/>
                <a:gd name="connsiteY6" fmla="*/ 284617 h 1138468"/>
                <a:gd name="connsiteX7" fmla="*/ 4318773 w 8352928"/>
                <a:gd name="connsiteY7" fmla="*/ 398726 h 1138468"/>
                <a:gd name="connsiteX8" fmla="*/ 8352928 w 8352928"/>
                <a:gd name="connsiteY8" fmla="*/ 398726 h 1138468"/>
                <a:gd name="connsiteX9" fmla="*/ 8352928 w 8352928"/>
                <a:gd name="connsiteY9" fmla="*/ 1138468 h 1138468"/>
                <a:gd name="connsiteX10" fmla="*/ 0 w 8352928"/>
                <a:gd name="connsiteY10" fmla="*/ 1138468 h 1138468"/>
                <a:gd name="connsiteX11" fmla="*/ 0 w 8352928"/>
                <a:gd name="connsiteY11" fmla="*/ 398726 h 113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2928" h="1138468">
                  <a:moveTo>
                    <a:pt x="8352928" y="739742"/>
                  </a:moveTo>
                  <a:lnTo>
                    <a:pt x="4318772" y="739742"/>
                  </a:lnTo>
                  <a:lnTo>
                    <a:pt x="4318772" y="853851"/>
                  </a:lnTo>
                  <a:lnTo>
                    <a:pt x="4461081" y="853851"/>
                  </a:lnTo>
                  <a:lnTo>
                    <a:pt x="4176464" y="1138467"/>
                  </a:lnTo>
                  <a:lnTo>
                    <a:pt x="3891847" y="853851"/>
                  </a:lnTo>
                  <a:lnTo>
                    <a:pt x="4034155" y="853851"/>
                  </a:lnTo>
                  <a:lnTo>
                    <a:pt x="4034155" y="739742"/>
                  </a:lnTo>
                  <a:lnTo>
                    <a:pt x="0" y="739742"/>
                  </a:lnTo>
                  <a:lnTo>
                    <a:pt x="0" y="1"/>
                  </a:lnTo>
                  <a:lnTo>
                    <a:pt x="8352928" y="1"/>
                  </a:lnTo>
                  <a:lnTo>
                    <a:pt x="8352928" y="739742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8384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BIOMASA</a:t>
              </a:r>
              <a:endParaRPr lang="es-ES" sz="1400" kern="1200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23528" y="3609795"/>
              <a:ext cx="4176464" cy="535820"/>
            </a:xfrm>
            <a:custGeom>
              <a:avLst/>
              <a:gdLst>
                <a:gd name="connsiteX0" fmla="*/ 0 w 4176464"/>
                <a:gd name="connsiteY0" fmla="*/ 0 h 535820"/>
                <a:gd name="connsiteX1" fmla="*/ 4176464 w 4176464"/>
                <a:gd name="connsiteY1" fmla="*/ 0 h 535820"/>
                <a:gd name="connsiteX2" fmla="*/ 4176464 w 4176464"/>
                <a:gd name="connsiteY2" fmla="*/ 535820 h 535820"/>
                <a:gd name="connsiteX3" fmla="*/ 0 w 4176464"/>
                <a:gd name="connsiteY3" fmla="*/ 535820 h 535820"/>
                <a:gd name="connsiteX4" fmla="*/ 0 w 4176464"/>
                <a:gd name="connsiteY4" fmla="*/ 0 h 53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35820">
                  <a:moveTo>
                    <a:pt x="0" y="0"/>
                  </a:moveTo>
                  <a:lnTo>
                    <a:pt x="4176464" y="0"/>
                  </a:lnTo>
                  <a:lnTo>
                    <a:pt x="4176464" y="535820"/>
                  </a:lnTo>
                  <a:lnTo>
                    <a:pt x="0" y="53582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Biometanos y otros combustibles gaseosos a partir de biomasa vía gasificación</a:t>
              </a:r>
              <a:endParaRPr lang="es-ES" sz="1200" kern="1200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4499992" y="3609795"/>
              <a:ext cx="4176464" cy="535820"/>
            </a:xfrm>
            <a:custGeom>
              <a:avLst/>
              <a:gdLst>
                <a:gd name="connsiteX0" fmla="*/ 0 w 4176464"/>
                <a:gd name="connsiteY0" fmla="*/ 0 h 535820"/>
                <a:gd name="connsiteX1" fmla="*/ 4176464 w 4176464"/>
                <a:gd name="connsiteY1" fmla="*/ 0 h 535820"/>
                <a:gd name="connsiteX2" fmla="*/ 4176464 w 4176464"/>
                <a:gd name="connsiteY2" fmla="*/ 535820 h 535820"/>
                <a:gd name="connsiteX3" fmla="*/ 0 w 4176464"/>
                <a:gd name="connsiteY3" fmla="*/ 535820 h 535820"/>
                <a:gd name="connsiteX4" fmla="*/ 0 w 4176464"/>
                <a:gd name="connsiteY4" fmla="*/ 0 h 53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35820">
                  <a:moveTo>
                    <a:pt x="0" y="0"/>
                  </a:moveTo>
                  <a:lnTo>
                    <a:pt x="4176464" y="0"/>
                  </a:lnTo>
                  <a:lnTo>
                    <a:pt x="4176464" y="535820"/>
                  </a:lnTo>
                  <a:lnTo>
                    <a:pt x="0" y="53582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Generación de energía eléctrica.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Vectores bioenergéticas, mediante procesos distintos a la gasificación</a:t>
              </a:r>
              <a:r>
                <a:rPr lang="es-ES_tradnl" sz="800" kern="1200" dirty="0" smtClean="0"/>
                <a:t>.</a:t>
              </a:r>
              <a:endParaRPr lang="es-ES" sz="800" kern="120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23528" y="2180536"/>
              <a:ext cx="8352928" cy="1138470"/>
            </a:xfrm>
            <a:custGeom>
              <a:avLst/>
              <a:gdLst>
                <a:gd name="connsiteX0" fmla="*/ 0 w 8352928"/>
                <a:gd name="connsiteY0" fmla="*/ 398726 h 1138468"/>
                <a:gd name="connsiteX1" fmla="*/ 4034156 w 8352928"/>
                <a:gd name="connsiteY1" fmla="*/ 398726 h 1138468"/>
                <a:gd name="connsiteX2" fmla="*/ 4034156 w 8352928"/>
                <a:gd name="connsiteY2" fmla="*/ 284617 h 1138468"/>
                <a:gd name="connsiteX3" fmla="*/ 3891847 w 8352928"/>
                <a:gd name="connsiteY3" fmla="*/ 284617 h 1138468"/>
                <a:gd name="connsiteX4" fmla="*/ 4176464 w 8352928"/>
                <a:gd name="connsiteY4" fmla="*/ 0 h 1138468"/>
                <a:gd name="connsiteX5" fmla="*/ 4461081 w 8352928"/>
                <a:gd name="connsiteY5" fmla="*/ 284617 h 1138468"/>
                <a:gd name="connsiteX6" fmla="*/ 4318773 w 8352928"/>
                <a:gd name="connsiteY6" fmla="*/ 284617 h 1138468"/>
                <a:gd name="connsiteX7" fmla="*/ 4318773 w 8352928"/>
                <a:gd name="connsiteY7" fmla="*/ 398726 h 1138468"/>
                <a:gd name="connsiteX8" fmla="*/ 8352928 w 8352928"/>
                <a:gd name="connsiteY8" fmla="*/ 398726 h 1138468"/>
                <a:gd name="connsiteX9" fmla="*/ 8352928 w 8352928"/>
                <a:gd name="connsiteY9" fmla="*/ 1138468 h 1138468"/>
                <a:gd name="connsiteX10" fmla="*/ 0 w 8352928"/>
                <a:gd name="connsiteY10" fmla="*/ 1138468 h 1138468"/>
                <a:gd name="connsiteX11" fmla="*/ 0 w 8352928"/>
                <a:gd name="connsiteY11" fmla="*/ 398726 h 113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2928" h="1138468">
                  <a:moveTo>
                    <a:pt x="8352928" y="739742"/>
                  </a:moveTo>
                  <a:lnTo>
                    <a:pt x="4318772" y="739742"/>
                  </a:lnTo>
                  <a:lnTo>
                    <a:pt x="4318772" y="853851"/>
                  </a:lnTo>
                  <a:lnTo>
                    <a:pt x="4461081" y="853851"/>
                  </a:lnTo>
                  <a:lnTo>
                    <a:pt x="4176464" y="1138467"/>
                  </a:lnTo>
                  <a:lnTo>
                    <a:pt x="3891847" y="853851"/>
                  </a:lnTo>
                  <a:lnTo>
                    <a:pt x="4034155" y="853851"/>
                  </a:lnTo>
                  <a:lnTo>
                    <a:pt x="4034155" y="739742"/>
                  </a:lnTo>
                  <a:lnTo>
                    <a:pt x="0" y="739742"/>
                  </a:lnTo>
                  <a:lnTo>
                    <a:pt x="0" y="1"/>
                  </a:lnTo>
                  <a:lnTo>
                    <a:pt x="8352928" y="1"/>
                  </a:lnTo>
                  <a:lnTo>
                    <a:pt x="8352928" y="739742"/>
                  </a:ln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9" rIns="99568" bIns="8384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BIOGAS</a:t>
              </a:r>
              <a:endParaRPr lang="es-ES" sz="1400" kern="1200" dirty="0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323528" y="2489475"/>
              <a:ext cx="4176464" cy="521730"/>
            </a:xfrm>
            <a:custGeom>
              <a:avLst/>
              <a:gdLst>
                <a:gd name="connsiteX0" fmla="*/ 0 w 4176464"/>
                <a:gd name="connsiteY0" fmla="*/ 0 h 521730"/>
                <a:gd name="connsiteX1" fmla="*/ 4176464 w 4176464"/>
                <a:gd name="connsiteY1" fmla="*/ 0 h 521730"/>
                <a:gd name="connsiteX2" fmla="*/ 4176464 w 4176464"/>
                <a:gd name="connsiteY2" fmla="*/ 521730 h 521730"/>
                <a:gd name="connsiteX3" fmla="*/ 0 w 4176464"/>
                <a:gd name="connsiteY3" fmla="*/ 521730 h 521730"/>
                <a:gd name="connsiteX4" fmla="*/ 0 w 4176464"/>
                <a:gd name="connsiteY4" fmla="*/ 0 h 5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21730">
                  <a:moveTo>
                    <a:pt x="0" y="0"/>
                  </a:moveTo>
                  <a:lnTo>
                    <a:pt x="4176464" y="0"/>
                  </a:lnTo>
                  <a:lnTo>
                    <a:pt x="4176464" y="521730"/>
                  </a:lnTo>
                  <a:lnTo>
                    <a:pt x="0" y="52173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Optimización del diseño y operación de los digestores.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Acondicionamiento del biogás</a:t>
              </a:r>
              <a:endParaRPr lang="es-ES" sz="1200" kern="1200" dirty="0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499992" y="2489475"/>
              <a:ext cx="4176464" cy="521730"/>
            </a:xfrm>
            <a:custGeom>
              <a:avLst/>
              <a:gdLst>
                <a:gd name="connsiteX0" fmla="*/ 0 w 4176464"/>
                <a:gd name="connsiteY0" fmla="*/ 0 h 521730"/>
                <a:gd name="connsiteX1" fmla="*/ 4176464 w 4176464"/>
                <a:gd name="connsiteY1" fmla="*/ 0 h 521730"/>
                <a:gd name="connsiteX2" fmla="*/ 4176464 w 4176464"/>
                <a:gd name="connsiteY2" fmla="*/ 521730 h 521730"/>
                <a:gd name="connsiteX3" fmla="*/ 0 w 4176464"/>
                <a:gd name="connsiteY3" fmla="*/ 521730 h 521730"/>
                <a:gd name="connsiteX4" fmla="*/ 0 w 4176464"/>
                <a:gd name="connsiteY4" fmla="*/ 0 h 5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21730">
                  <a:moveTo>
                    <a:pt x="0" y="0"/>
                  </a:moveTo>
                  <a:lnTo>
                    <a:pt x="4176464" y="0"/>
                  </a:lnTo>
                  <a:lnTo>
                    <a:pt x="4176464" y="521730"/>
                  </a:lnTo>
                  <a:lnTo>
                    <a:pt x="0" y="52173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La hibridación con otras tecnologias.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La valorización del digestivo.</a:t>
              </a:r>
              <a:endParaRPr lang="es-ES" sz="1200" kern="1200" dirty="0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323528" y="1052735"/>
              <a:ext cx="8352928" cy="1138470"/>
            </a:xfrm>
            <a:custGeom>
              <a:avLst/>
              <a:gdLst>
                <a:gd name="connsiteX0" fmla="*/ 0 w 8352928"/>
                <a:gd name="connsiteY0" fmla="*/ 398726 h 1138468"/>
                <a:gd name="connsiteX1" fmla="*/ 4034156 w 8352928"/>
                <a:gd name="connsiteY1" fmla="*/ 398726 h 1138468"/>
                <a:gd name="connsiteX2" fmla="*/ 4034156 w 8352928"/>
                <a:gd name="connsiteY2" fmla="*/ 284617 h 1138468"/>
                <a:gd name="connsiteX3" fmla="*/ 3891847 w 8352928"/>
                <a:gd name="connsiteY3" fmla="*/ 284617 h 1138468"/>
                <a:gd name="connsiteX4" fmla="*/ 4176464 w 8352928"/>
                <a:gd name="connsiteY4" fmla="*/ 0 h 1138468"/>
                <a:gd name="connsiteX5" fmla="*/ 4461081 w 8352928"/>
                <a:gd name="connsiteY5" fmla="*/ 284617 h 1138468"/>
                <a:gd name="connsiteX6" fmla="*/ 4318773 w 8352928"/>
                <a:gd name="connsiteY6" fmla="*/ 284617 h 1138468"/>
                <a:gd name="connsiteX7" fmla="*/ 4318773 w 8352928"/>
                <a:gd name="connsiteY7" fmla="*/ 398726 h 1138468"/>
                <a:gd name="connsiteX8" fmla="*/ 8352928 w 8352928"/>
                <a:gd name="connsiteY8" fmla="*/ 398726 h 1138468"/>
                <a:gd name="connsiteX9" fmla="*/ 8352928 w 8352928"/>
                <a:gd name="connsiteY9" fmla="*/ 1138468 h 1138468"/>
                <a:gd name="connsiteX10" fmla="*/ 0 w 8352928"/>
                <a:gd name="connsiteY10" fmla="*/ 1138468 h 1138468"/>
                <a:gd name="connsiteX11" fmla="*/ 0 w 8352928"/>
                <a:gd name="connsiteY11" fmla="*/ 398726 h 113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2928" h="1138468">
                  <a:moveTo>
                    <a:pt x="8352928" y="739742"/>
                  </a:moveTo>
                  <a:lnTo>
                    <a:pt x="4318772" y="739742"/>
                  </a:lnTo>
                  <a:lnTo>
                    <a:pt x="4318772" y="853851"/>
                  </a:lnTo>
                  <a:lnTo>
                    <a:pt x="4461081" y="853851"/>
                  </a:lnTo>
                  <a:lnTo>
                    <a:pt x="4176464" y="1138467"/>
                  </a:lnTo>
                  <a:lnTo>
                    <a:pt x="3891847" y="853851"/>
                  </a:lnTo>
                  <a:lnTo>
                    <a:pt x="4034155" y="853851"/>
                  </a:lnTo>
                  <a:lnTo>
                    <a:pt x="4034155" y="739742"/>
                  </a:lnTo>
                  <a:lnTo>
                    <a:pt x="0" y="739742"/>
                  </a:lnTo>
                  <a:lnTo>
                    <a:pt x="0" y="1"/>
                  </a:lnTo>
                  <a:lnTo>
                    <a:pt x="8352928" y="1"/>
                  </a:lnTo>
                  <a:lnTo>
                    <a:pt x="8352928" y="739742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9" rIns="99568" bIns="8384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kern="1200" dirty="0" smtClean="0"/>
                <a:t>BIOCARBURANTES</a:t>
              </a:r>
              <a:endParaRPr lang="es-ES" sz="1400" kern="1200" dirty="0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323528" y="1369154"/>
              <a:ext cx="4176464" cy="507641"/>
            </a:xfrm>
            <a:custGeom>
              <a:avLst/>
              <a:gdLst>
                <a:gd name="connsiteX0" fmla="*/ 0 w 4176464"/>
                <a:gd name="connsiteY0" fmla="*/ 0 h 507641"/>
                <a:gd name="connsiteX1" fmla="*/ 4176464 w 4176464"/>
                <a:gd name="connsiteY1" fmla="*/ 0 h 507641"/>
                <a:gd name="connsiteX2" fmla="*/ 4176464 w 4176464"/>
                <a:gd name="connsiteY2" fmla="*/ 507641 h 507641"/>
                <a:gd name="connsiteX3" fmla="*/ 0 w 4176464"/>
                <a:gd name="connsiteY3" fmla="*/ 507641 h 507641"/>
                <a:gd name="connsiteX4" fmla="*/ 0 w 4176464"/>
                <a:gd name="connsiteY4" fmla="*/ 0 h 50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07641">
                  <a:moveTo>
                    <a:pt x="0" y="0"/>
                  </a:moveTo>
                  <a:lnTo>
                    <a:pt x="4176464" y="0"/>
                  </a:lnTo>
                  <a:lnTo>
                    <a:pt x="4176464" y="507641"/>
                  </a:lnTo>
                  <a:lnTo>
                    <a:pt x="0" y="50764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Cadenas de valor basadas en procesos termoquímicos de conversión de la materia prima</a:t>
              </a:r>
              <a:r>
                <a:rPr lang="es-ES_tradnl" sz="800" kern="1200" dirty="0" smtClean="0"/>
                <a:t>.</a:t>
              </a:r>
              <a:endParaRPr lang="es-ES" sz="800" kern="1200" dirty="0"/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4499992" y="1369154"/>
              <a:ext cx="4176464" cy="507641"/>
            </a:xfrm>
            <a:custGeom>
              <a:avLst/>
              <a:gdLst>
                <a:gd name="connsiteX0" fmla="*/ 0 w 4176464"/>
                <a:gd name="connsiteY0" fmla="*/ 0 h 507641"/>
                <a:gd name="connsiteX1" fmla="*/ 4176464 w 4176464"/>
                <a:gd name="connsiteY1" fmla="*/ 0 h 507641"/>
                <a:gd name="connsiteX2" fmla="*/ 4176464 w 4176464"/>
                <a:gd name="connsiteY2" fmla="*/ 507641 h 507641"/>
                <a:gd name="connsiteX3" fmla="*/ 0 w 4176464"/>
                <a:gd name="connsiteY3" fmla="*/ 507641 h 507641"/>
                <a:gd name="connsiteX4" fmla="*/ 0 w 4176464"/>
                <a:gd name="connsiteY4" fmla="*/ 0 h 50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64" h="507641">
                  <a:moveTo>
                    <a:pt x="0" y="0"/>
                  </a:moveTo>
                  <a:lnTo>
                    <a:pt x="4176464" y="0"/>
                  </a:lnTo>
                  <a:lnTo>
                    <a:pt x="4176464" y="507641"/>
                  </a:lnTo>
                  <a:lnTo>
                    <a:pt x="0" y="50764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kern="1200" dirty="0" smtClean="0"/>
                <a:t>Cadenas de valor basadas en procesos bioquímicos de conversión de la materia prima</a:t>
              </a:r>
              <a:endParaRPr lang="es-E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569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6658899" cy="924475"/>
          </a:xfrm>
        </p:spPr>
        <p:txBody>
          <a:bodyPr/>
          <a:lstStyle/>
          <a:p>
            <a:r>
              <a:rPr lang="es-ES_tradnl" dirty="0">
                <a:solidFill>
                  <a:schemeClr val="accent1"/>
                </a:solidFill>
              </a:rPr>
              <a:t>8. NECESIDADES DE </a:t>
            </a:r>
            <a:r>
              <a:rPr lang="es-ES_tradnl" dirty="0" smtClean="0">
                <a:solidFill>
                  <a:schemeClr val="accent1"/>
                </a:solidFill>
              </a:rPr>
              <a:t>I+D+i II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80668839"/>
              </p:ext>
            </p:extLst>
          </p:nvPr>
        </p:nvGraphicFramePr>
        <p:xfrm>
          <a:off x="467544" y="764704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4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-171400"/>
            <a:ext cx="7117180" cy="1470025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INDICE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5904656" cy="41044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s-ES_tradnl" dirty="0" smtClean="0"/>
              <a:t>Introducción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Contexto energético actual de las energías renovables en España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Escenarios energéticos en el horizonte de 2020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Análisis por tecnologias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Objetivos energéticos del plan en el periodo 2011-2020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Propuestas contempladas en el plan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Balance socioeconómico de los objetivos del plan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Necesidades de I+D+i</a:t>
            </a:r>
          </a:p>
          <a:p>
            <a:pPr marL="457200" indent="-457200">
              <a:buAutoNum type="arabicPeriod"/>
            </a:pPr>
            <a:r>
              <a:rPr lang="es-ES_tradnl" dirty="0" smtClean="0"/>
              <a:t>Seguimiento y control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04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58899" cy="924475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</a:rPr>
              <a:t>9. SEGUIMIENTO Y CONTROL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6536144" cy="2304256"/>
          </a:xfrm>
        </p:spPr>
        <p:txBody>
          <a:bodyPr/>
          <a:lstStyle/>
          <a:p>
            <a:endParaRPr lang="es-ES_tradnl" sz="1600" dirty="0" smtClean="0"/>
          </a:p>
          <a:p>
            <a:endParaRPr lang="es-ES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347864" y="2388890"/>
            <a:ext cx="2232248" cy="40899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ES_tradnl" sz="2200" dirty="0" smtClean="0"/>
          </a:p>
          <a:p>
            <a:pPr marL="0" indent="0" algn="ctr">
              <a:buNone/>
            </a:pPr>
            <a:r>
              <a:rPr lang="es-ES_tradnl" sz="2400" dirty="0" smtClean="0"/>
              <a:t>INFORMES A ELABORAR</a:t>
            </a:r>
          </a:p>
          <a:p>
            <a:pPr marL="0" indent="0" algn="ctr">
              <a:buNone/>
            </a:pPr>
            <a:r>
              <a:rPr lang="es-ES_tradnl" sz="1900" dirty="0" smtClean="0"/>
              <a:t>Memoria con carácter anual.</a:t>
            </a:r>
          </a:p>
          <a:p>
            <a:pPr marL="0" indent="0" algn="ctr">
              <a:buNone/>
            </a:pPr>
            <a:r>
              <a:rPr lang="es-ES_tradnl" sz="1900" dirty="0" smtClean="0"/>
              <a:t>Evaluara el grado de avance en el cumplimiento de los objetivos y analizara la evolución cualitativa de cada una de las áreas.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59243" y="2577186"/>
            <a:ext cx="2464520" cy="4520480"/>
          </a:xfrm>
        </p:spPr>
        <p:txBody>
          <a:bodyPr/>
          <a:lstStyle/>
          <a:p>
            <a:r>
              <a:rPr lang="es-ES_tradnl" sz="2000" dirty="0" smtClean="0"/>
              <a:t>REVISIÓN DEL PLAN</a:t>
            </a:r>
          </a:p>
          <a:p>
            <a:pPr algn="ctr"/>
            <a:r>
              <a:rPr lang="es-ES_tradnl" sz="1800" dirty="0" smtClean="0"/>
              <a:t>Se procederá cada dos años, cuando las memorias reflejen un desarrollo global de las energías renovables.</a:t>
            </a:r>
          </a:p>
          <a:p>
            <a:pPr algn="ctr"/>
            <a:r>
              <a:rPr lang="es-ES_tradnl" sz="1800" dirty="0" smtClean="0"/>
              <a:t>Requiere la elaboración de escenarios y que estos lleven incorporadas diferentes hipótesis sobre un conjunto de variables.</a:t>
            </a:r>
          </a:p>
          <a:p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9552" y="1215517"/>
            <a:ext cx="2448272" cy="6245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200" dirty="0" smtClean="0"/>
              <a:t>ORGANO DE SEGUIMIENTO</a:t>
            </a:r>
          </a:p>
          <a:p>
            <a:pPr marL="0" indent="0" algn="ctr">
              <a:buNone/>
            </a:pPr>
            <a:r>
              <a:rPr lang="es-ES_tradnl" dirty="0" smtClean="0"/>
              <a:t>Instituto para la Diversificación y el Ahorro de la Energía.</a:t>
            </a:r>
            <a:r>
              <a:rPr lang="es-ES_tradnl" dirty="0"/>
              <a:t> </a:t>
            </a:r>
            <a:r>
              <a:rPr lang="es-ES_tradnl" dirty="0" smtClean="0"/>
              <a:t>IDAE</a:t>
            </a:r>
          </a:p>
          <a:p>
            <a:pPr marL="0" indent="0" algn="ctr">
              <a:buNone/>
            </a:pPr>
            <a:r>
              <a:rPr lang="es-ES_tradnl" dirty="0" smtClean="0"/>
              <a:t>Organismo público encargado del seguimiento del PER 2011-2020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1602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6782"/>
            <a:ext cx="2088232" cy="10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43" y="1215517"/>
            <a:ext cx="2464520" cy="1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   1. INTRODUCCION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09119" cy="576262"/>
          </a:xfrm>
        </p:spPr>
        <p:txBody>
          <a:bodyPr/>
          <a:lstStyle/>
          <a:p>
            <a:r>
              <a:rPr lang="es-ES" dirty="0" smtClean="0"/>
              <a:t>Objetivos 2020 Paquete Europeo de Energía y Cambio Climático.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71600" y="3212976"/>
            <a:ext cx="3471277" cy="347186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20% de mejora de la eficiencia energética.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Contribución mínima del 20% de las energías renovables.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Reducción de emisión de GEI del 20% (posible aumento al 30%).</a:t>
            </a:r>
          </a:p>
          <a:p>
            <a:pPr>
              <a:buFont typeface="Wingdings" pitchFamily="2" charset="2"/>
              <a:buChar char="§"/>
            </a:pPr>
            <a:endParaRPr lang="es-ES" sz="1600" dirty="0" smtClean="0"/>
          </a:p>
          <a:p>
            <a:pPr>
              <a:buFont typeface="Wingdings" pitchFamily="2" charset="2"/>
              <a:buChar char="§"/>
            </a:pPr>
            <a:endParaRPr lang="es-ES" sz="1600" dirty="0" smtClean="0"/>
          </a:p>
          <a:p>
            <a:pPr>
              <a:buFont typeface="Wingdings" pitchFamily="2" charset="2"/>
              <a:buChar char="§"/>
            </a:pP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3562554" cy="648072"/>
          </a:xfrm>
        </p:spPr>
        <p:txBody>
          <a:bodyPr/>
          <a:lstStyle/>
          <a:p>
            <a:r>
              <a:rPr lang="es-ES" dirty="0" smtClean="0"/>
              <a:t>Objetivos y requerimiento   Directiva 2009/28/CE.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3471275" cy="43521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2600" dirty="0" smtClean="0"/>
              <a:t>Objetivos</a:t>
            </a:r>
          </a:p>
          <a:p>
            <a:pPr>
              <a:buFont typeface="Wingdings" pitchFamily="2" charset="2"/>
              <a:buChar char="§"/>
            </a:pPr>
            <a:r>
              <a:rPr lang="es-ES" sz="2600" dirty="0"/>
              <a:t>C</a:t>
            </a:r>
            <a:r>
              <a:rPr lang="es-ES" sz="2600" dirty="0" smtClean="0"/>
              <a:t>uota mínima del 20% de contribución de las ER en el consumo final bruto.</a:t>
            </a:r>
          </a:p>
          <a:p>
            <a:pPr>
              <a:buFont typeface="Wingdings" pitchFamily="2" charset="2"/>
              <a:buChar char="§"/>
            </a:pPr>
            <a:r>
              <a:rPr lang="es-ES" sz="2600" dirty="0" smtClean="0"/>
              <a:t>Cuota mínima del 10% de contribución en el transporte.</a:t>
            </a:r>
          </a:p>
          <a:p>
            <a:pPr marL="0" indent="0">
              <a:buNone/>
            </a:pPr>
            <a:r>
              <a:rPr lang="es-ES" sz="2600" dirty="0" smtClean="0"/>
              <a:t>Requerimiento</a:t>
            </a:r>
          </a:p>
          <a:p>
            <a:pPr>
              <a:buFont typeface="Wingdings" pitchFamily="2" charset="2"/>
              <a:buChar char="§"/>
            </a:pPr>
            <a:r>
              <a:rPr lang="es-ES" sz="2600" dirty="0" smtClean="0"/>
              <a:t>Elaboración y notificación de un Plan de Acción Nacional de Energías Renovables (PANER).</a:t>
            </a:r>
          </a:p>
          <a:p>
            <a:pPr marL="0" indent="0"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6320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17180" cy="147002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</a:t>
            </a:r>
            <a:r>
              <a:rPr lang="es-ES" sz="2400" dirty="0" smtClean="0">
                <a:solidFill>
                  <a:schemeClr val="tx2"/>
                </a:solidFill>
              </a:rPr>
              <a:t>a Secretaría del Estado de Energía del Ministerio de Industria, Comercio y Turismo ha elaborado el PER 2011-2020</a:t>
            </a:r>
            <a:br>
              <a:rPr lang="es-ES" sz="2400" dirty="0" smtClean="0">
                <a:solidFill>
                  <a:schemeClr val="tx2"/>
                </a:solidFill>
              </a:rPr>
            </a:b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type="subTitle" idx="1"/>
          </p:nvPr>
        </p:nvSpPr>
        <p:spPr>
          <a:xfrm>
            <a:off x="1009442" y="1700808"/>
            <a:ext cx="7117180" cy="39379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Se estructura en 13 capítulos y 3 anexos e incluye: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 PANER 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tx1"/>
                </a:solidFill>
              </a:rPr>
              <a:t>A</a:t>
            </a:r>
            <a:r>
              <a:rPr lang="es-ES" dirty="0" smtClean="0">
                <a:solidFill>
                  <a:schemeClr val="tx1"/>
                </a:solidFill>
              </a:rPr>
              <a:t>daptado al modelo de planes de acción nacionales adoptado por la Comisión Europea.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 Análisis adicionales.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Que contienen entre otros aspectos, las perspectivas de evolución tecnológica y la evolución esperada de costes.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 Informe de Sostenibilidad Ambiental (ISA).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Contempla un diagnostico ambiental, normativa considerada, identificación de aspectos ambientales relevantes, acciones de prevención, seguimiento ambiental del plan…</a:t>
            </a:r>
          </a:p>
        </p:txBody>
      </p:sp>
    </p:spTree>
    <p:extLst>
      <p:ext uri="{BB962C8B-B14F-4D97-AF65-F5344CB8AC3E}">
        <p14:creationId xmlns:p14="http://schemas.microsoft.com/office/powerpoint/2010/main" val="16897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63007" y="476672"/>
            <a:ext cx="7125113" cy="924475"/>
          </a:xfrm>
        </p:spPr>
        <p:txBody>
          <a:bodyPr/>
          <a:lstStyle/>
          <a:p>
            <a:r>
              <a:rPr lang="es-ES" sz="3200" dirty="0" smtClean="0">
                <a:solidFill>
                  <a:schemeClr val="accent1"/>
                </a:solidFill>
              </a:rPr>
              <a:t>2. CONTEXTO ENERGETICO ACTUAL DE LAS RENOVABLES EN ESPAÑA</a:t>
            </a:r>
            <a:endParaRPr lang="es-ES" sz="3200" dirty="0">
              <a:solidFill>
                <a:schemeClr val="accent1"/>
              </a:solidFill>
            </a:endParaRPr>
          </a:p>
        </p:txBody>
      </p:sp>
      <p:sp>
        <p:nvSpPr>
          <p:cNvPr id="22" name="21 Marcador de texto"/>
          <p:cNvSpPr>
            <a:spLocks noGrp="1"/>
          </p:cNvSpPr>
          <p:nvPr>
            <p:ph type="body" idx="1"/>
          </p:nvPr>
        </p:nvSpPr>
        <p:spPr>
          <a:xfrm>
            <a:off x="1187624" y="4437112"/>
            <a:ext cx="2952327" cy="936103"/>
          </a:xfrm>
        </p:spPr>
        <p:txBody>
          <a:bodyPr/>
          <a:lstStyle/>
          <a:p>
            <a:pPr algn="ctr"/>
            <a:r>
              <a:rPr lang="es-ES" sz="1400" dirty="0" smtClean="0"/>
              <a:t>El consumo de energía de fuentes renovables aumento del 9,4% (2004) al 14,2% (2013).</a:t>
            </a:r>
            <a:endParaRPr lang="es-ES" sz="1400" dirty="0"/>
          </a:p>
        </p:txBody>
      </p:sp>
      <p:sp>
        <p:nvSpPr>
          <p:cNvPr id="23" name="22 Marcador de contenido"/>
          <p:cNvSpPr>
            <a:spLocks noGrp="1"/>
          </p:cNvSpPr>
          <p:nvPr>
            <p:ph sz="half" idx="2"/>
          </p:nvPr>
        </p:nvSpPr>
        <p:spPr>
          <a:xfrm>
            <a:off x="1187624" y="5589240"/>
            <a:ext cx="6768752" cy="6480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Las renovables en el transporte han dado un gran salto adelante, han pasado del 0,39% (2004) al 3,90 (2014)</a:t>
            </a:r>
            <a:endParaRPr lang="es-ES" dirty="0"/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3"/>
          </p:nvPr>
        </p:nvSpPr>
        <p:spPr>
          <a:xfrm flipV="1">
            <a:off x="4984078" y="2389188"/>
            <a:ext cx="1676154" cy="67977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5" name="24 Marcador de contenido"/>
          <p:cNvSpPr>
            <a:spLocks noGrp="1"/>
          </p:cNvSpPr>
          <p:nvPr>
            <p:ph sz="quarter" idx="4"/>
          </p:nvPr>
        </p:nvSpPr>
        <p:spPr>
          <a:xfrm>
            <a:off x="4788024" y="4509120"/>
            <a:ext cx="316835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400" dirty="0" smtClean="0"/>
              <a:t>La contribución de la electricidad renovable pasó del 17,9% (2004) al 35% (2012).</a:t>
            </a:r>
            <a:endParaRPr lang="es-E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4109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8107" y="692696"/>
            <a:ext cx="7125113" cy="924475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3. ESCENARIOS ENERGETICOS EN EL HORIZONTE DE </a:t>
            </a:r>
            <a:r>
              <a:rPr lang="es-ES" dirty="0" smtClean="0">
                <a:solidFill>
                  <a:schemeClr val="accent1"/>
                </a:solidFill>
              </a:rPr>
              <a:t>2020 I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80789" y="404664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ESCENARIO DE REFERENCIA Y ESCENARIO EFICIENCIA ENERGÉTICA ADICIONAL.</a:t>
            </a:r>
          </a:p>
          <a:p>
            <a:pPr marL="0" indent="0" algn="ctr">
              <a:buNone/>
            </a:pPr>
            <a:r>
              <a:rPr lang="es-ES" dirty="0" smtClean="0"/>
              <a:t>Ambos </a:t>
            </a:r>
            <a:r>
              <a:rPr lang="es-ES" dirty="0" smtClean="0"/>
              <a:t>comparten los principales parámetros socio-económicos y la evolución de precios de petróleo y gas natural.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3059832" y="3140968"/>
            <a:ext cx="3014663" cy="215900"/>
          </a:xfrm>
        </p:spPr>
        <p:txBody>
          <a:bodyPr>
            <a:noAutofit/>
          </a:bodyPr>
          <a:lstStyle/>
          <a:p>
            <a:r>
              <a:rPr lang="es-ES" sz="1200" dirty="0" smtClean="0"/>
              <a:t>Escenario de referencia 2010</a:t>
            </a:r>
            <a:endParaRPr lang="es-E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456384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6" y="3573016"/>
            <a:ext cx="3502435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0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0562" y="404664"/>
            <a:ext cx="6730907" cy="924475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3. ESCENARIOS ENERGETICOS EN EL HORIZONTE DE </a:t>
            </a:r>
            <a:r>
              <a:rPr lang="es-ES" dirty="0" smtClean="0">
                <a:solidFill>
                  <a:schemeClr val="accent1"/>
                </a:solidFill>
              </a:rPr>
              <a:t>2020 II</a:t>
            </a:r>
            <a:endParaRPr lang="es-E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7100"/>
            <a:ext cx="4086225" cy="13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4" y="3462727"/>
            <a:ext cx="3672408" cy="15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2087025"/>
            <a:ext cx="3672408" cy="119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0778"/>
            <a:ext cx="4055577" cy="254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5244954"/>
            <a:ext cx="3672408" cy="9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331640" y="648866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Escenario al que se asocian los objetivos del PER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286000" y="14406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/>
              <a:t>Escenario eficiencia energética adicional 2011-2020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71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6549049" cy="924475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4. ANALISIS POR TECNOLOGIAS I</a:t>
            </a:r>
            <a:endParaRPr lang="es-ES" dirty="0">
              <a:solidFill>
                <a:schemeClr val="accent1"/>
              </a:solidFill>
            </a:endParaRPr>
          </a:p>
        </p:txBody>
      </p:sp>
      <p:graphicFrame>
        <p:nvGraphicFramePr>
          <p:cNvPr id="23" name="2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36447"/>
              </p:ext>
            </p:extLst>
          </p:nvPr>
        </p:nvGraphicFramePr>
        <p:xfrm>
          <a:off x="1043608" y="1124744"/>
          <a:ext cx="7124700" cy="5563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90142"/>
                <a:gridCol w="5434558"/>
              </a:tblGrid>
              <a:tr h="504055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TECNOLOGIAS</a:t>
                      </a:r>
                      <a:endParaRPr lang="es-ES" sz="2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Biocarburantes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La capacidad de producción instalada</a:t>
                      </a:r>
                      <a:r>
                        <a:rPr lang="es-ES" sz="1100" baseline="0" dirty="0" smtClean="0"/>
                        <a:t> a finales de 2010 supero los 4 millones de TEP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El marco de promoción se basa en 2 pilares: el incentivo fiscal y la obligación de uso.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Para alcanzar los objetivos las propuestas planteadas se dirigen, principalmente, a la introducción de requisitos de comercialización de mezclas etiquetadas, avance en su normalización y el diseño y mejora continua del sistema nacional de verificación de sostenibilidad.</a:t>
                      </a:r>
                    </a:p>
                  </a:txBody>
                  <a:tcPr/>
                </a:tc>
              </a:tr>
              <a:tr h="630912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Biogás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El biogás de vertedero ha sido el principal contribuyente a la generación de biogás en España.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Se desarrollara en la próxima década será la de los digestores anaerobios, aplicada, a residuos ganaderos y agroindustriales.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 principal propuesta será la integración de los objetivos energéticos y las distintas políticas medioambientales. Otras propuestas serán las relacionadas con el uso mas eficiente del biogás generado.</a:t>
                      </a:r>
                      <a:endParaRPr lang="es-ES" sz="1100" dirty="0"/>
                    </a:p>
                  </a:txBody>
                  <a:tcPr/>
                </a:tc>
              </a:tr>
              <a:tr h="786462">
                <a:tc>
                  <a:txBody>
                    <a:bodyPr/>
                    <a:lstStyle/>
                    <a:p>
                      <a:r>
                        <a:rPr lang="es-ES" dirty="0" smtClean="0"/>
                        <a:t>Eólica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En 2010  contribuyo en un 16% a</a:t>
                      </a:r>
                      <a:r>
                        <a:rPr lang="es-ES" sz="1100" baseline="0" dirty="0" smtClean="0"/>
                        <a:t> la cobertura total de la demanda eléctrica.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Son previsibles grandes cambios en la tecnología eólica , generadores de mayor tamaño, nuevos materiales mas resistentes, menores costes y avanzados sistemas de control.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Propuestas de carácter general, eliminar barreras identificadas en cada subsector eólico, simplificación de las tramitaciones administrativas y el tratamiento de las maquinas de pequeña potencia.</a:t>
                      </a:r>
                      <a:endParaRPr lang="es-ES" sz="1100" dirty="0"/>
                    </a:p>
                  </a:txBody>
                  <a:tcPr/>
                </a:tc>
              </a:tr>
              <a:tr h="786462">
                <a:tc>
                  <a:txBody>
                    <a:bodyPr/>
                    <a:lstStyle/>
                    <a:p>
                      <a:r>
                        <a:rPr lang="es-ES" dirty="0" smtClean="0"/>
                        <a:t>Biomasa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Existe</a:t>
                      </a:r>
                      <a:r>
                        <a:rPr lang="es-ES" sz="1100" baseline="0" dirty="0" smtClean="0"/>
                        <a:t> una potencia instalada de 533 MW abastecida con residuos de industrias agroforestales y restos de cultivos agrícolas principalmente. Se está iniciando el desarrollo de los cultivos energéticos.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Se prevé</a:t>
                      </a:r>
                      <a:r>
                        <a:rPr lang="es-ES" sz="1100" baseline="0" dirty="0" smtClean="0"/>
                        <a:t> una importante expansión de la biomasa en el sector térmico en edificios e instalaciones industriales.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Las propuestas se centran principalmente en la movilización del recurso, el apoyo al desarrollo de aplicaciones térmicas y el crecimiento de la producción eléctrica con biomasa.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1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-2767"/>
            <a:ext cx="6586891" cy="924475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4. ANALISIS POR TECNOLOGIAS II</a:t>
            </a:r>
            <a:endParaRPr lang="es-ES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894489"/>
              </p:ext>
            </p:extLst>
          </p:nvPr>
        </p:nvGraphicFramePr>
        <p:xfrm>
          <a:off x="971600" y="980728"/>
          <a:ext cx="7124700" cy="55593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6126"/>
                <a:gridCol w="5578574"/>
              </a:tblGrid>
              <a:tr h="79846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TECNOLOGÍAS</a:t>
                      </a:r>
                      <a:endParaRPr lang="es-ES" sz="2400" dirty="0"/>
                    </a:p>
                  </a:txBody>
                  <a:tcPr/>
                </a:tc>
              </a:tr>
              <a:tr h="798463">
                <a:tc>
                  <a:txBody>
                    <a:bodyPr/>
                    <a:lstStyle/>
                    <a:p>
                      <a:r>
                        <a:rPr lang="es-ES" dirty="0" smtClean="0"/>
                        <a:t>Energía</a:t>
                      </a:r>
                      <a:r>
                        <a:rPr lang="es-ES" baseline="0" dirty="0" smtClean="0"/>
                        <a:t>s del mar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El</a:t>
                      </a:r>
                      <a:r>
                        <a:rPr lang="es-ES" sz="1100" baseline="0" dirty="0" smtClean="0"/>
                        <a:t> reto es lograr una tecnología capaz de extraer energía del oleaje y demostrar su funcionalidad en el mar a corto plazo y su fiabilidad a medio plazo.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No se dispondrá de plantas comerciales a corto o medio plazo, es factible la disponibilidad a pequeña escala para casos muy puntuales.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Las propuestas planteadas van dirigidas a actividades de I+D para nuevos diseños y componentes, programas de demostración para el desarrollo y prueba y desarrollos de una red de infraestructuras experimentales.</a:t>
                      </a:r>
                      <a:endParaRPr lang="es-ES" sz="1100" dirty="0"/>
                    </a:p>
                  </a:txBody>
                  <a:tcPr/>
                </a:tc>
              </a:tr>
              <a:tr h="798463">
                <a:tc>
                  <a:txBody>
                    <a:bodyPr/>
                    <a:lstStyle/>
                    <a:p>
                      <a:r>
                        <a:rPr lang="es-ES" dirty="0" smtClean="0"/>
                        <a:t>Geotermia</a:t>
                      </a:r>
                      <a:r>
                        <a:rPr lang="es-ES" baseline="0" dirty="0" smtClean="0"/>
                        <a:t> y otras energías del ambiente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Es uno de los recursos energéticos más importantes y menos conocido.</a:t>
                      </a:r>
                      <a:r>
                        <a:rPr lang="es-ES" sz="1100" baseline="0" dirty="0" smtClean="0"/>
                        <a:t> En España instalaciones geotérmicas de alta entalpia para generación de electricidad.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El reto tecnológico consiste en el desarrollo de nuevos métodos de preparación y de la geotermia estimulada. Para generación de electricidad se estima un potencial de 3000MW.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Propuestas de I+D para conocimiento del recurso, la disminución de riesgos en la perforación, y el desarrollo de nuevas tecnologias de geotermia estimulada.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Para la geotermia de usos térmicos, iniciativas dirigidas a favorecer aplicaciones directas térmicas y aplicaciones con bomba de calor geotérmicas.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Se considera que la Aero termia no necesita ninguna acción relevante.</a:t>
                      </a:r>
                      <a:endParaRPr lang="es-ES" sz="1100" dirty="0"/>
                    </a:p>
                  </a:txBody>
                  <a:tcPr/>
                </a:tc>
              </a:tr>
              <a:tr h="798463">
                <a:tc>
                  <a:txBody>
                    <a:bodyPr/>
                    <a:lstStyle/>
                    <a:p>
                      <a:r>
                        <a:rPr lang="es-ES" dirty="0" smtClean="0"/>
                        <a:t>Hidroeléctrica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España dispone de grandes recursos hidroeléctricos, gran parte ya desarrollados.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Los retos tecnológicos van encaminados a obtener la máxima eficiencia,</a:t>
                      </a:r>
                      <a:r>
                        <a:rPr lang="es-ES" sz="1100" baseline="0" dirty="0" smtClean="0"/>
                        <a:t> mejorar los rendimientos y reducir los costes.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Las propuestas están enfocadas al fomento del aprovechamiento hidroeléctrico, así como la rehabilitación y modernización de las centrales.</a:t>
                      </a:r>
                    </a:p>
                  </a:txBody>
                  <a:tcPr/>
                </a:tc>
              </a:tr>
              <a:tr h="798463">
                <a:tc>
                  <a:txBody>
                    <a:bodyPr/>
                    <a:lstStyle/>
                    <a:p>
                      <a:r>
                        <a:rPr lang="es-ES" dirty="0" smtClean="0"/>
                        <a:t>Residuos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dirty="0" smtClean="0"/>
                        <a:t>La fracción biodegradable de</a:t>
                      </a:r>
                      <a:r>
                        <a:rPr lang="es-ES" sz="1100" baseline="0" dirty="0" smtClean="0"/>
                        <a:t> los residuos municipales industriales es fuente renovable de energía. En España 115MW son producidos mediante la incineración de residuos domésticos.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es-ES" sz="1100" baseline="0" dirty="0" smtClean="0"/>
                        <a:t>La principal propuesta es aumentar la formación e información.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0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TM02455610[[fn=Otoño]]</Template>
  <TotalTime>2353</TotalTime>
  <Words>1950</Words>
  <Application>Microsoft Office PowerPoint</Application>
  <PresentationFormat>Presentación en pantalla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Autumn</vt:lpstr>
      <vt:lpstr>RESUMEN PLAN DE ENERGIAS RENOVABLES 2011-2020</vt:lpstr>
      <vt:lpstr>INDICE</vt:lpstr>
      <vt:lpstr>     1. INTRODUCCION</vt:lpstr>
      <vt:lpstr>La Secretaría del Estado de Energía del Ministerio de Industria, Comercio y Turismo ha elaborado el PER 2011-2020 </vt:lpstr>
      <vt:lpstr>2. CONTEXTO ENERGETICO ACTUAL DE LAS RENOVABLES EN ESPAÑA</vt:lpstr>
      <vt:lpstr>3. ESCENARIOS ENERGETICOS EN EL HORIZONTE DE 2020 I</vt:lpstr>
      <vt:lpstr>3. ESCENARIOS ENERGETICOS EN EL HORIZONTE DE 2020 II</vt:lpstr>
      <vt:lpstr>4. ANALISIS POR TECNOLOGIAS I</vt:lpstr>
      <vt:lpstr>4. ANALISIS POR TECNOLOGIAS II</vt:lpstr>
      <vt:lpstr>4. ANALISIS POR TECNOLOGÍAS III</vt:lpstr>
      <vt:lpstr>5. OBJETIVOS ENERGETICOS DEL PLAN EN EL PERIODO 2011/2020 I</vt:lpstr>
      <vt:lpstr>5. OBJETIVOS ENERGETICOS DEL PLAN EN EL PERIODO 2011/2020 II</vt:lpstr>
      <vt:lpstr>6. PROPUESTAS CONTEMPLADAS EN EL PLAN I</vt:lpstr>
      <vt:lpstr>6. PROPUESTAS CONTEMPLADAS EN EL PLAN II</vt:lpstr>
      <vt:lpstr>7. BALANCE SOCIOECONOMICO DE LOS OBJETIVOS DEL PLAN I</vt:lpstr>
      <vt:lpstr>7. BALANCE SOCIOECONOMICO DE LOS OBJETIVOS DEL PLAN II</vt:lpstr>
      <vt:lpstr>7. BALANCE SOCIOECONOMICO DE LOS OBJETIVOS DEL PLAN III</vt:lpstr>
      <vt:lpstr>8. NECESIDADES DE I+D+i I</vt:lpstr>
      <vt:lpstr>8. NECESIDADES DE I+D+i II</vt:lpstr>
      <vt:lpstr>9. SEGUIMIENTO Y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</dc:title>
  <dc:creator>Admin</dc:creator>
  <cp:lastModifiedBy>Admin</cp:lastModifiedBy>
  <cp:revision>70</cp:revision>
  <dcterms:created xsi:type="dcterms:W3CDTF">2015-01-30T10:09:42Z</dcterms:created>
  <dcterms:modified xsi:type="dcterms:W3CDTF">2015-02-01T15:13:51Z</dcterms:modified>
</cp:coreProperties>
</file>